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7" r:id="rId3"/>
    <p:sldId id="316" r:id="rId4"/>
    <p:sldId id="317" r:id="rId5"/>
    <p:sldId id="261" r:id="rId6"/>
    <p:sldId id="262" r:id="rId7"/>
    <p:sldId id="315" r:id="rId8"/>
    <p:sldId id="313" r:id="rId9"/>
    <p:sldId id="312" r:id="rId10"/>
    <p:sldId id="332" r:id="rId11"/>
    <p:sldId id="308" r:id="rId12"/>
    <p:sldId id="323" r:id="rId13"/>
    <p:sldId id="324" r:id="rId14"/>
    <p:sldId id="333" r:id="rId15"/>
    <p:sldId id="309" r:id="rId16"/>
    <p:sldId id="310" r:id="rId17"/>
    <p:sldId id="318" r:id="rId18"/>
    <p:sldId id="265" r:id="rId19"/>
    <p:sldId id="311" r:id="rId20"/>
    <p:sldId id="266" r:id="rId21"/>
    <p:sldId id="320" r:id="rId22"/>
    <p:sldId id="299" r:id="rId23"/>
    <p:sldId id="330" r:id="rId24"/>
    <p:sldId id="319" r:id="rId25"/>
    <p:sldId id="321" r:id="rId26"/>
    <p:sldId id="331" r:id="rId27"/>
    <p:sldId id="275" r:id="rId28"/>
    <p:sldId id="328" r:id="rId29"/>
    <p:sldId id="329" r:id="rId30"/>
    <p:sldId id="327" r:id="rId31"/>
    <p:sldId id="322" r:id="rId32"/>
    <p:sldId id="314" r:id="rId33"/>
    <p:sldId id="260" r:id="rId34"/>
    <p:sldId id="258" r:id="rId35"/>
    <p:sldId id="325" r:id="rId36"/>
    <p:sldId id="326" r:id="rId37"/>
    <p:sldId id="335" r:id="rId38"/>
    <p:sldId id="281" r:id="rId39"/>
    <p:sldId id="334" r:id="rId40"/>
  </p:sldIdLst>
  <p:sldSz cx="12192000" cy="6858000"/>
  <p:notesSz cx="6858000" cy="99456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A56"/>
    <a:srgbClr val="219D1B"/>
    <a:srgbClr val="FFCC66"/>
    <a:srgbClr val="00CC66"/>
    <a:srgbClr val="F36539"/>
    <a:srgbClr val="87BF61"/>
    <a:srgbClr val="00CC5C"/>
    <a:srgbClr val="84E97F"/>
    <a:srgbClr val="35DB2D"/>
    <a:srgbClr val="CD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9" autoAdjust="0"/>
    <p:restoredTop sz="95646" autoAdjust="0"/>
  </p:normalViewPr>
  <p:slideViewPr>
    <p:cSldViewPr snapToGrid="0">
      <p:cViewPr varScale="1">
        <p:scale>
          <a:sx n="122" d="100"/>
          <a:sy n="122" d="100"/>
        </p:scale>
        <p:origin x="2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93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ajewska\Desktop\INFORMACJA%20OSWIATOWA\wykresy%20sprawozdanie%20%20w&#243;jta16.04.20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ajewska\Desktop\INFORMACJA%20OSWIATOWA\wykresy%20egzamin%20&#243;smoklasist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ajewska\Desktop\INFORMACJA%20OSWIATOWA\wykresy%20egzamin%20&#243;smoklasisty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Library/Containers/com.microsoft.Excel/Data/Library/Application%20Support/Microsoft/Do%20raportu_2023%20(version%201).xlsb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Library/Containers/com.microsoft.Excel/Data/Library/Application%20Support/Microsoft/Do%20raportu_2023%20(version%201).xlsb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Library/Containers/com.microsoft.Excel/Data/Library/Application%20Support/Microsoft/Do%20raportu_2023%20(version%201).xlsb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ajewska\Desktop\INFORMACJA%20OSWIATOWA\wykresy%20sprawozdanie%20%20w&#243;jta16.04.202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ajewska\Desktop\INFORMACJA%20OSWIATOWA\wykresy%20sprawozdanie%20%20w&#243;jta16.04.2021.xlsx" TargetMode="Externa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ajewska\Desktop\INFORMACJA%20OSWIATOWA\wykresy%20sprawozdanie%20%20w&#243;jta16.04.2021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ekbulak/Documents/Raporty/Informacja%20o%20stanie%20os&#769;wiaty/Do%20raportu_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D2-444B-852E-9DE6572E2FA7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D2-444B-852E-9DE6572E2FA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4D2-444B-852E-9DE6572E2FA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4D2-444B-852E-9DE6572E2FA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4D2-444B-852E-9DE6572E2F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'Ucz. w SP'!$A$1:$A$6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'Ucz. w SP'!$B$1:$B$6</c:f>
              <c:numCache>
                <c:formatCode>General</c:formatCode>
                <c:ptCount val="6"/>
                <c:pt idx="0">
                  <c:v>818</c:v>
                </c:pt>
                <c:pt idx="1">
                  <c:v>665</c:v>
                </c:pt>
                <c:pt idx="2">
                  <c:v>1146</c:v>
                </c:pt>
                <c:pt idx="3">
                  <c:v>939</c:v>
                </c:pt>
                <c:pt idx="4">
                  <c:v>549</c:v>
                </c:pt>
                <c:pt idx="5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4D2-444B-852E-9DE6572E2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3362384"/>
        <c:axId val="693364032"/>
      </c:barChart>
      <c:catAx>
        <c:axId val="69336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3364032"/>
        <c:crosses val="autoZero"/>
        <c:auto val="1"/>
        <c:lblAlgn val="ctr"/>
        <c:lblOffset val="100"/>
        <c:noMultiLvlLbl val="0"/>
      </c:catAx>
      <c:valAx>
        <c:axId val="6933640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9336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0" dirty="0">
                <a:solidFill>
                  <a:schemeClr val="tx1"/>
                </a:solidFill>
              </a:rPr>
              <a:t>NAUCZYCIELE </a:t>
            </a:r>
          </a:p>
          <a:p>
            <a:pPr>
              <a:defRPr/>
            </a:pPr>
            <a:r>
              <a:rPr lang="pl-PL" sz="2000" b="0" dirty="0">
                <a:solidFill>
                  <a:schemeClr val="tx1"/>
                </a:solidFill>
              </a:rPr>
              <a:t>WG. STOPNI AWANSU ZAWODOWEGO</a:t>
            </a:r>
            <a:endParaRPr lang="en-US" sz="2000" b="0" dirty="0">
              <a:solidFill>
                <a:schemeClr val="tx1"/>
              </a:solidFill>
            </a:endParaRPr>
          </a:p>
          <a:p>
            <a:pPr>
              <a:defRPr/>
            </a:pPr>
            <a:endParaRPr lang="pl-PL" b="0" dirty="0"/>
          </a:p>
        </c:rich>
      </c:tx>
      <c:layout>
        <c:manualLayout>
          <c:xMode val="edge"/>
          <c:yMode val="edge"/>
          <c:x val="0.23601689979873774"/>
          <c:y val="8.5182109018319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806998867565625"/>
          <c:y val="0.10497653929712378"/>
          <c:w val="0.60972663717672093"/>
          <c:h val="0.8627090252679448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6E1-D048-9C75-5883F0D4BC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6E1-D048-9C75-5883F0D4BC3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6E1-D048-9C75-5883F0D4BC31}"/>
              </c:ext>
            </c:extLst>
          </c:dPt>
          <c:dLbls>
            <c:dLbl>
              <c:idx val="0"/>
              <c:layout>
                <c:manualLayout>
                  <c:x val="-0.1421499102176616"/>
                  <c:y val="4.84513351825448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E1-D048-9C75-5883F0D4BC31}"/>
                </c:ext>
              </c:extLst>
            </c:dLbl>
            <c:dLbl>
              <c:idx val="1"/>
              <c:layout>
                <c:manualLayout>
                  <c:x val="-5.3023369030731462E-3"/>
                  <c:y val="-0.1937658734192786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E1-D048-9C75-5883F0D4BC31}"/>
                </c:ext>
              </c:extLst>
            </c:dLbl>
            <c:dLbl>
              <c:idx val="2"/>
              <c:layout>
                <c:manualLayout>
                  <c:x val="0.14228986841632948"/>
                  <c:y val="4.41116395250596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E1-D048-9C75-5883F0D4B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Arkusz1!$D$70:$D$72</c:f>
              <c:strCache>
                <c:ptCount val="3"/>
                <c:pt idx="0">
                  <c:v>Początkujący</c:v>
                </c:pt>
                <c:pt idx="1">
                  <c:v>Mianowany </c:v>
                </c:pt>
                <c:pt idx="2">
                  <c:v>Dyplomowany</c:v>
                </c:pt>
              </c:strCache>
            </c:strRef>
          </c:cat>
          <c:val>
            <c:numRef>
              <c:f>Arkusz1!$E$70:$E$72</c:f>
              <c:numCache>
                <c:formatCode>0.00%</c:formatCode>
                <c:ptCount val="3"/>
                <c:pt idx="0">
                  <c:v>0.37</c:v>
                </c:pt>
                <c:pt idx="1">
                  <c:v>0.26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E1-D048-9C75-5883F0D4B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86376821432698"/>
          <c:y val="0.84089938701181977"/>
          <c:w val="0.68760829441340898"/>
          <c:h val="6.219594516712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 dirty="0"/>
          </a:p>
          <a:p>
            <a:pPr>
              <a:defRPr/>
            </a:pPr>
            <a:r>
              <a:rPr lang="pl-PL" dirty="0"/>
              <a:t>WYNIKI EGZAMINU ÓSMOKLASISTY </a:t>
            </a:r>
          </a:p>
          <a:p>
            <a:pPr>
              <a:defRPr/>
            </a:pPr>
            <a:r>
              <a:rPr lang="pl-PL" dirty="0"/>
              <a:t>NA KONIEC ROKU SZKOLNEGO 2022/2023 (%)</a:t>
            </a:r>
          </a:p>
        </c:rich>
      </c:tx>
      <c:layout>
        <c:manualLayout>
          <c:xMode val="edge"/>
          <c:yMode val="edge"/>
          <c:x val="0.216833700751541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Arkusz1!$D$94</c:f>
              <c:strCache>
                <c:ptCount val="1"/>
                <c:pt idx="0">
                  <c:v>Gmina Lesznowola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Arkusz1!$E$93:$G$93</c:f>
              <c:strCache>
                <c:ptCount val="3"/>
                <c:pt idx="0">
                  <c:v>Jez. polski</c:v>
                </c:pt>
                <c:pt idx="1">
                  <c:v>Matematyka</c:v>
                </c:pt>
                <c:pt idx="2">
                  <c:v>Jez. angielski</c:v>
                </c:pt>
              </c:strCache>
            </c:strRef>
          </c:cat>
          <c:val>
            <c:numRef>
              <c:f>Arkusz1!$E$94:$G$94</c:f>
              <c:numCache>
                <c:formatCode>0</c:formatCode>
                <c:ptCount val="3"/>
                <c:pt idx="0">
                  <c:v>74.77</c:v>
                </c:pt>
                <c:pt idx="1">
                  <c:v>71.459999999999994</c:v>
                </c:pt>
                <c:pt idx="2">
                  <c:v>81.45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2-524C-A6F1-F207D4C895A6}"/>
            </c:ext>
          </c:extLst>
        </c:ser>
        <c:ser>
          <c:idx val="1"/>
          <c:order val="1"/>
          <c:tx>
            <c:strRef>
              <c:f>Arkusz1!$D$95</c:f>
              <c:strCache>
                <c:ptCount val="1"/>
                <c:pt idx="0">
                  <c:v>Powiat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Arkusz1!$E$93:$G$93</c:f>
              <c:strCache>
                <c:ptCount val="3"/>
                <c:pt idx="0">
                  <c:v>Jez. polski</c:v>
                </c:pt>
                <c:pt idx="1">
                  <c:v>Matematyka</c:v>
                </c:pt>
                <c:pt idx="2">
                  <c:v>Jez. angielski</c:v>
                </c:pt>
              </c:strCache>
            </c:strRef>
          </c:cat>
          <c:val>
            <c:numRef>
              <c:f>Arkusz1!$E$95:$G$95</c:f>
              <c:numCache>
                <c:formatCode>0</c:formatCode>
                <c:ptCount val="3"/>
                <c:pt idx="0">
                  <c:v>72.349999999999994</c:v>
                </c:pt>
                <c:pt idx="1">
                  <c:v>65.27</c:v>
                </c:pt>
                <c:pt idx="2">
                  <c:v>77.37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22-524C-A6F1-F207D4C895A6}"/>
            </c:ext>
          </c:extLst>
        </c:ser>
        <c:ser>
          <c:idx val="2"/>
          <c:order val="2"/>
          <c:tx>
            <c:strRef>
              <c:f>Arkusz1!$D$96</c:f>
              <c:strCache>
                <c:ptCount val="1"/>
                <c:pt idx="0">
                  <c:v>Województwo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Arkusz1!$E$93:$G$93</c:f>
              <c:strCache>
                <c:ptCount val="3"/>
                <c:pt idx="0">
                  <c:v>Jez. polski</c:v>
                </c:pt>
                <c:pt idx="1">
                  <c:v>Matematyka</c:v>
                </c:pt>
                <c:pt idx="2">
                  <c:v>Jez. angielski</c:v>
                </c:pt>
              </c:strCache>
            </c:strRef>
          </c:cat>
          <c:val>
            <c:numRef>
              <c:f>Arkusz1!$E$96:$G$96</c:f>
              <c:numCache>
                <c:formatCode>0</c:formatCode>
                <c:ptCount val="3"/>
                <c:pt idx="0">
                  <c:v>68.97</c:v>
                </c:pt>
                <c:pt idx="1">
                  <c:v>58.6</c:v>
                </c:pt>
                <c:pt idx="2">
                  <c:v>70.95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22-524C-A6F1-F207D4C895A6}"/>
            </c:ext>
          </c:extLst>
        </c:ser>
        <c:ser>
          <c:idx val="3"/>
          <c:order val="3"/>
          <c:tx>
            <c:strRef>
              <c:f>Arkusz1!$D$97</c:f>
              <c:strCache>
                <c:ptCount val="1"/>
                <c:pt idx="0">
                  <c:v>Kraj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Arkusz1!$E$93:$G$93</c:f>
              <c:strCache>
                <c:ptCount val="3"/>
                <c:pt idx="0">
                  <c:v>Jez. polski</c:v>
                </c:pt>
                <c:pt idx="1">
                  <c:v>Matematyka</c:v>
                </c:pt>
                <c:pt idx="2">
                  <c:v>Jez. angielski</c:v>
                </c:pt>
              </c:strCache>
            </c:strRef>
          </c:cat>
          <c:val>
            <c:numRef>
              <c:f>Arkusz1!$E$97:$G$97</c:f>
              <c:numCache>
                <c:formatCode>0</c:formatCode>
                <c:ptCount val="3"/>
                <c:pt idx="0">
                  <c:v>66</c:v>
                </c:pt>
                <c:pt idx="1">
                  <c:v>53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22-524C-A6F1-F207D4C895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0870912"/>
        <c:axId val="400871240"/>
      </c:barChart>
      <c:catAx>
        <c:axId val="40087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0871240"/>
        <c:crosses val="autoZero"/>
        <c:auto val="1"/>
        <c:lblAlgn val="ctr"/>
        <c:lblOffset val="100"/>
        <c:noMultiLvlLbl val="0"/>
      </c:catAx>
      <c:valAx>
        <c:axId val="4008712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008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Arkusz1!$C$210</c:f>
              <c:strCache>
                <c:ptCount val="1"/>
                <c:pt idx="0">
                  <c:v>j. polski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8819617672599081E-3"/>
                  <c:y val="4.43107583652547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CD-E846-8DAD-4D7C8433A3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Arkusz1!$D$209:$I$209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Arkusz1!$D$210:$I$210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9</c:v>
                </c:pt>
                <c:pt idx="4">
                  <c:v>7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CD-E846-8DAD-4D7C8433A36C}"/>
            </c:ext>
          </c:extLst>
        </c:ser>
        <c:ser>
          <c:idx val="1"/>
          <c:order val="1"/>
          <c:tx>
            <c:strRef>
              <c:f>Arkusz1!$C$211</c:f>
              <c:strCache>
                <c:ptCount val="1"/>
                <c:pt idx="0">
                  <c:v>matematyka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1421981475224436E-3"/>
                  <c:y val="2.9500343579341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40474452600295E-3"/>
                      <c:h val="0.104413475587795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0CD-E846-8DAD-4D7C8433A3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Arkusz1!$D$209:$I$209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Arkusz1!$D$211:$I$211</c:f>
              <c:numCache>
                <c:formatCode>General</c:formatCode>
                <c:ptCount val="6"/>
                <c:pt idx="0">
                  <c:v>7</c:v>
                </c:pt>
                <c:pt idx="1">
                  <c:v>9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CD-E846-8DAD-4D7C8433A36C}"/>
            </c:ext>
          </c:extLst>
        </c:ser>
        <c:ser>
          <c:idx val="2"/>
          <c:order val="2"/>
          <c:tx>
            <c:strRef>
              <c:f>Arkusz1!$C$212</c:f>
              <c:strCache>
                <c:ptCount val="1"/>
                <c:pt idx="0">
                  <c:v>j. angielski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Arkusz1!$D$209:$I$209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Arkusz1!$D$212:$I$212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CD-E846-8DAD-4D7C8433A3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837560"/>
        <c:axId val="601837232"/>
      </c:barChart>
      <c:catAx>
        <c:axId val="601837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837232"/>
        <c:crosses val="autoZero"/>
        <c:auto val="1"/>
        <c:lblAlgn val="ctr"/>
        <c:lblOffset val="100"/>
        <c:noMultiLvlLbl val="0"/>
      </c:catAx>
      <c:valAx>
        <c:axId val="601837232"/>
        <c:scaling>
          <c:orientation val="minMax"/>
          <c:max val="9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18375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50A-1442-A02E-476E70FA944B}"/>
              </c:ext>
            </c:extLst>
          </c:dPt>
          <c:dPt>
            <c:idx val="1"/>
            <c:bubble3D val="0"/>
            <c:explosion val="18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50A-1442-A02E-476E70FA944B}"/>
              </c:ext>
            </c:extLst>
          </c:dPt>
          <c:dPt>
            <c:idx val="2"/>
            <c:bubble3D val="0"/>
            <c:explosion val="21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50A-1442-A02E-476E70FA944B}"/>
              </c:ext>
            </c:extLst>
          </c:dPt>
          <c:dLbls>
            <c:dLbl>
              <c:idx val="0"/>
              <c:layout>
                <c:manualLayout>
                  <c:x val="-0.17348063610474471"/>
                  <c:y val="-0.209162639890551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0A-1442-A02E-476E70FA944B}"/>
                </c:ext>
              </c:extLst>
            </c:dLbl>
            <c:dLbl>
              <c:idx val="1"/>
              <c:layout>
                <c:manualLayout>
                  <c:x val="9.2862353668113684E-2"/>
                  <c:y val="6.66368605619971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0A-1442-A02E-476E70FA944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50A-1442-A02E-476E70FA94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'Dzieci z potrzebami w GP'!$A$1:$A$3</c:f>
              <c:strCache>
                <c:ptCount val="3"/>
                <c:pt idx="0">
                  <c:v>Dzieci bez opinii i orzeczeń</c:v>
                </c:pt>
                <c:pt idx="1">
                  <c:v>Dzieci z opniami z poradni pp</c:v>
                </c:pt>
                <c:pt idx="2">
                  <c:v>Dzieci z orzeczeniami z poradni pp</c:v>
                </c:pt>
              </c:strCache>
            </c:strRef>
          </c:cat>
          <c:val>
            <c:numRef>
              <c:f>'Dzieci z potrzebami w GP'!$B$1:$B$3</c:f>
              <c:numCache>
                <c:formatCode>0%</c:formatCode>
                <c:ptCount val="3"/>
                <c:pt idx="0">
                  <c:v>0.83</c:v>
                </c:pt>
                <c:pt idx="1">
                  <c:v>0.14000000000000001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0A-1442-A02E-476E70FA9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38964260630813"/>
          <c:y val="0.79359576660281428"/>
          <c:w val="0.79722059346466034"/>
          <c:h val="0.19277142922060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63-154E-8AD6-F8E264CDF6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'SMUP-ppp-GP'!$A$1:$A$6</c:f>
              <c:strCache>
                <c:ptCount val="6"/>
                <c:pt idx="0">
                  <c:v>Tarczyn</c:v>
                </c:pt>
                <c:pt idx="1">
                  <c:v>Konstancin - Jeziorna</c:v>
                </c:pt>
                <c:pt idx="2">
                  <c:v>Piaseczno</c:v>
                </c:pt>
                <c:pt idx="3">
                  <c:v>Lesznowola</c:v>
                </c:pt>
                <c:pt idx="4">
                  <c:v>Góra Kalwaria</c:v>
                </c:pt>
                <c:pt idx="5">
                  <c:v>Prażmów</c:v>
                </c:pt>
              </c:strCache>
            </c:strRef>
          </c:cat>
          <c:val>
            <c:numRef>
              <c:f>'SMUP-ppp-GP'!$B$1:$B$6</c:f>
              <c:numCache>
                <c:formatCode>General</c:formatCode>
                <c:ptCount val="6"/>
                <c:pt idx="0">
                  <c:v>353</c:v>
                </c:pt>
                <c:pt idx="1">
                  <c:v>182</c:v>
                </c:pt>
                <c:pt idx="2">
                  <c:v>169</c:v>
                </c:pt>
                <c:pt idx="3">
                  <c:v>143</c:v>
                </c:pt>
                <c:pt idx="4">
                  <c:v>137</c:v>
                </c:pt>
                <c:pt idx="5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3-154E-8AD6-F8E264CDF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6119920"/>
        <c:axId val="506121648"/>
      </c:barChart>
      <c:catAx>
        <c:axId val="50611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6121648"/>
        <c:crosses val="autoZero"/>
        <c:auto val="1"/>
        <c:lblAlgn val="ctr"/>
        <c:lblOffset val="100"/>
        <c:noMultiLvlLbl val="0"/>
      </c:catAx>
      <c:valAx>
        <c:axId val="506121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611992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12-CC4C-9B02-9496912A2E75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412-CC4C-9B02-9496912A2E75}"/>
              </c:ext>
            </c:extLst>
          </c:dPt>
          <c:dPt>
            <c:idx val="2"/>
            <c:bubble3D val="0"/>
            <c:explosion val="14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412-CC4C-9B02-9496912A2E75}"/>
              </c:ext>
            </c:extLst>
          </c:dPt>
          <c:dLbls>
            <c:dLbl>
              <c:idx val="0"/>
              <c:layout>
                <c:manualLayout>
                  <c:x val="-0.21012791080512055"/>
                  <c:y val="-0.17756004479078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12-CC4C-9B02-9496912A2E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'Dzieci z potrzebami w SP'!$B$3:$B$5</c:f>
              <c:strCache>
                <c:ptCount val="3"/>
                <c:pt idx="0">
                  <c:v>Dzieci bez opinii i orzeczeń</c:v>
                </c:pt>
                <c:pt idx="1">
                  <c:v>Dzieci z opniami z poradni pp</c:v>
                </c:pt>
                <c:pt idx="2">
                  <c:v>Dzieci z orzeczeniami z poradni pp</c:v>
                </c:pt>
              </c:strCache>
            </c:strRef>
          </c:cat>
          <c:val>
            <c:numRef>
              <c:f>'Dzieci z potrzebami w SP'!$C$3:$C$5</c:f>
              <c:numCache>
                <c:formatCode>0%</c:formatCode>
                <c:ptCount val="3"/>
                <c:pt idx="0">
                  <c:v>0.8</c:v>
                </c:pt>
                <c:pt idx="1">
                  <c:v>0.14000000000000001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12-CC4C-9B02-9496912A2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C7-E44C-8A0B-DFFF0C444CB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C7-E44C-8A0B-DFFF0C444CB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4C7-E44C-8A0B-DFFF0C444CB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C7-E44C-8A0B-DFFF0C444CB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4C7-E44C-8A0B-DFFF0C444CB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C7-E44C-8A0B-DFFF0C444C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'SMUP-ppp_SP'!$A$1:$A$6</c:f>
              <c:strCache>
                <c:ptCount val="6"/>
                <c:pt idx="0">
                  <c:v>Prażmów</c:v>
                </c:pt>
                <c:pt idx="1">
                  <c:v>Piaseczno</c:v>
                </c:pt>
                <c:pt idx="2">
                  <c:v>Konstancin - Jeziorna</c:v>
                </c:pt>
                <c:pt idx="3">
                  <c:v>Tarczyn</c:v>
                </c:pt>
                <c:pt idx="4">
                  <c:v>Góra Kalwaria</c:v>
                </c:pt>
                <c:pt idx="5">
                  <c:v>Lesznowola</c:v>
                </c:pt>
              </c:strCache>
            </c:strRef>
          </c:cat>
          <c:val>
            <c:numRef>
              <c:f>'SMUP-ppp_SP'!$B$1:$B$6</c:f>
              <c:numCache>
                <c:formatCode>General</c:formatCode>
                <c:ptCount val="6"/>
                <c:pt idx="0">
                  <c:v>265</c:v>
                </c:pt>
                <c:pt idx="1">
                  <c:v>145</c:v>
                </c:pt>
                <c:pt idx="2">
                  <c:v>129</c:v>
                </c:pt>
                <c:pt idx="3">
                  <c:v>111</c:v>
                </c:pt>
                <c:pt idx="4">
                  <c:v>102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C7-E44C-8A0B-DFFF0C444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2203040"/>
        <c:axId val="1806645776"/>
      </c:barChart>
      <c:catAx>
        <c:axId val="180220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6645776"/>
        <c:crosses val="autoZero"/>
        <c:auto val="1"/>
        <c:lblAlgn val="ctr"/>
        <c:lblOffset val="100"/>
        <c:noMultiLvlLbl val="0"/>
      </c:catAx>
      <c:valAx>
        <c:axId val="18066457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220304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/>
              <a:t>Uczniowie</a:t>
            </a:r>
            <a:r>
              <a:rPr lang="pl-PL" sz="2000" baseline="0" dirty="0"/>
              <a:t> obcokrajowcy </a:t>
            </a:r>
          </a:p>
          <a:p>
            <a:pPr>
              <a:defRPr/>
            </a:pPr>
            <a:r>
              <a:rPr lang="pl-PL" sz="2000" baseline="0" dirty="0"/>
              <a:t>w szkołach </a:t>
            </a:r>
            <a:r>
              <a:rPr lang="pl-PL" sz="2000" i="1" baseline="0" dirty="0"/>
              <a:t>(do liczby uczniów ogółem)</a:t>
            </a:r>
            <a:endParaRPr lang="pl-PL" sz="2000" i="1" dirty="0"/>
          </a:p>
        </c:rich>
      </c:tx>
      <c:layout>
        <c:manualLayout>
          <c:xMode val="edge"/>
          <c:yMode val="edge"/>
          <c:x val="0.294124890638670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cap="sq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cap="sq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69-3A41-8118-143A62AE4B6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cap="sq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69-3A41-8118-143A62AE4B6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cap="sq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69-3A41-8118-143A62AE4B6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cap="sq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69-3A41-8118-143A62AE4B6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cap="sq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D69-3A41-8118-143A62AE4B60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 cap="sq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D69-3A41-8118-143A62AE4B60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'Obcokrajowcy ogółem w SP'!$A$1:$A$6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'Obcokrajowcy ogółem w SP'!$B$1:$B$6</c:f>
              <c:numCache>
                <c:formatCode>0%</c:formatCode>
                <c:ptCount val="6"/>
                <c:pt idx="0">
                  <c:v>0.30399999999999999</c:v>
                </c:pt>
                <c:pt idx="1">
                  <c:v>7.1999999999999995E-2</c:v>
                </c:pt>
                <c:pt idx="2">
                  <c:v>8.0199999999999994E-2</c:v>
                </c:pt>
                <c:pt idx="3">
                  <c:v>8.8999999999999996E-2</c:v>
                </c:pt>
                <c:pt idx="4">
                  <c:v>8.2000000000000003E-2</c:v>
                </c:pt>
                <c:pt idx="5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D69-3A41-8118-143A62AE4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415104"/>
        <c:axId val="480417376"/>
      </c:barChart>
      <c:catAx>
        <c:axId val="48041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0417376"/>
        <c:crosses val="autoZero"/>
        <c:auto val="1"/>
        <c:lblAlgn val="ctr"/>
        <c:lblOffset val="100"/>
        <c:noMultiLvlLbl val="0"/>
      </c:catAx>
      <c:valAx>
        <c:axId val="480417376"/>
        <c:scaling>
          <c:orientation val="minMax"/>
          <c:max val="0.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80415104"/>
        <c:crosses val="autoZero"/>
        <c:crossBetween val="between"/>
        <c:majorUnit val="0.2"/>
      </c:valAx>
      <c:spPr>
        <a:noFill/>
        <a:ln cap="rnd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/>
              <a:t>Uczniowie z Ukrainy</a:t>
            </a:r>
          </a:p>
          <a:p>
            <a:pPr>
              <a:defRPr sz="2000"/>
            </a:pPr>
            <a:r>
              <a:rPr lang="pl-PL" sz="2000" dirty="0"/>
              <a:t>w szkołach </a:t>
            </a:r>
            <a:r>
              <a:rPr lang="pl-PL" sz="2000" i="1" dirty="0"/>
              <a:t>(do liczby uczniów obcokrajowców)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1.7259948037301749E-2"/>
          <c:y val="0.18191441227470034"/>
          <c:w val="0.94351289733246702"/>
          <c:h val="0.69717782089758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C6-834F-B140-3A7B41EFB8A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C6-834F-B140-3A7B41EFB8A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C6-834F-B140-3A7B41EFB8A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C6-834F-B140-3A7B41EFB8A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C6-834F-B140-3A7B41EFB8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'Ukraińcy w SP'!$A$1:$A$6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'Ukraińcy w SP'!$B$1:$B$6</c:f>
              <c:numCache>
                <c:formatCode>0.00%</c:formatCode>
                <c:ptCount val="6"/>
                <c:pt idx="0">
                  <c:v>0.27300000000000002</c:v>
                </c:pt>
                <c:pt idx="1">
                  <c:v>0.63200000000000001</c:v>
                </c:pt>
                <c:pt idx="2">
                  <c:v>0.66100000000000003</c:v>
                </c:pt>
                <c:pt idx="3">
                  <c:v>0.85699999999999998</c:v>
                </c:pt>
                <c:pt idx="4">
                  <c:v>0.95499999999999996</c:v>
                </c:pt>
                <c:pt idx="5">
                  <c:v>0.86799999999999999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AC6-834F-B140-3A7B41EFB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700144"/>
        <c:axId val="479584000"/>
      </c:barChart>
      <c:catAx>
        <c:axId val="47970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9584000"/>
        <c:crosses val="autoZero"/>
        <c:auto val="1"/>
        <c:lblAlgn val="ctr"/>
        <c:lblOffset val="100"/>
        <c:noMultiLvlLbl val="0"/>
      </c:catAx>
      <c:valAx>
        <c:axId val="479584000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47970014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/>
              <a:t>Uczniowie z Ukrainy</a:t>
            </a:r>
          </a:p>
          <a:p>
            <a:pPr>
              <a:defRPr/>
            </a:pPr>
            <a:r>
              <a:rPr lang="pl-PL" sz="2000" dirty="0"/>
              <a:t>w</a:t>
            </a:r>
            <a:r>
              <a:rPr lang="pl-PL" sz="2000" baseline="0" dirty="0"/>
              <a:t> szkołach </a:t>
            </a:r>
            <a:r>
              <a:rPr lang="pl-PL" sz="2000" i="1" baseline="0" dirty="0"/>
              <a:t>(do liczby uczniów ogółem)</a:t>
            </a:r>
            <a:endParaRPr lang="pl-PL" sz="2000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1-2045-AE43-E5A5610A934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21-2045-AE43-E5A5610A934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21-2045-AE43-E5A5610A934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421-2045-AE43-E5A5610A934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421-2045-AE43-E5A5610A9340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421-2045-AE43-E5A5610A93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'Ukraińcy w SP do ogółu uczniów'!$A$1:$A$6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'Ukraińcy w SP do ogółu uczniów'!$B$1:$B$6</c:f>
              <c:numCache>
                <c:formatCode>0.00%</c:formatCode>
                <c:ptCount val="6"/>
                <c:pt idx="0">
                  <c:v>8.3000000000000004E-2</c:v>
                </c:pt>
                <c:pt idx="1">
                  <c:v>4.5999999999999999E-2</c:v>
                </c:pt>
                <c:pt idx="2">
                  <c:v>3.5000000000000003E-2</c:v>
                </c:pt>
                <c:pt idx="3">
                  <c:v>7.5999999999999998E-2</c:v>
                </c:pt>
                <c:pt idx="4">
                  <c:v>7.8E-2</c:v>
                </c:pt>
                <c:pt idx="5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421-2045-AE43-E5A5610A9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7444016"/>
        <c:axId val="1457445744"/>
      </c:barChart>
      <c:catAx>
        <c:axId val="145744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57445744"/>
        <c:crosses val="autoZero"/>
        <c:auto val="1"/>
        <c:lblAlgn val="ctr"/>
        <c:lblOffset val="100"/>
        <c:noMultiLvlLbl val="0"/>
      </c:catAx>
      <c:valAx>
        <c:axId val="1457445744"/>
        <c:scaling>
          <c:orientation val="minMax"/>
          <c:max val="0.1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457444016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5358880078162894E-3"/>
                  <c:y val="-5.451525847744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71-CB49-8F6E-59B8334C8BA1}"/>
                </c:ext>
              </c:extLst>
            </c:dLbl>
            <c:dLbl>
              <c:idx val="1"/>
              <c:layout>
                <c:manualLayout>
                  <c:x val="1.633972001954076E-3"/>
                  <c:y val="-4.08864438580834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45056970942701E-2"/>
                      <c:h val="5.8358584200104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71-CB49-8F6E-59B8334C8BA1}"/>
                </c:ext>
              </c:extLst>
            </c:dLbl>
            <c:dLbl>
              <c:idx val="2"/>
              <c:layout>
                <c:manualLayout>
                  <c:x val="-3.2679440039082124E-3"/>
                  <c:y val="5.7241021401316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71-CB49-8F6E-59B8334C8BA1}"/>
                </c:ext>
              </c:extLst>
            </c:dLbl>
            <c:dLbl>
              <c:idx val="3"/>
              <c:layout>
                <c:manualLayout>
                  <c:x val="-3.2679440039081521E-3"/>
                  <c:y val="5.1789495553572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71-CB49-8F6E-59B8334C8BA1}"/>
                </c:ext>
              </c:extLst>
            </c:dLbl>
            <c:dLbl>
              <c:idx val="4"/>
              <c:layout>
                <c:manualLayout>
                  <c:x val="4.9019160058622283E-3"/>
                  <c:y val="-2.1806103390977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71-CB49-8F6E-59B8334C8B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'iczba uczniów-SP_5 lat'!$A$1:$A$5</c:f>
              <c:strCache>
                <c:ptCount val="5"/>
                <c:pt idx="0">
                  <c:v>2019r.</c:v>
                </c:pt>
                <c:pt idx="1">
                  <c:v>2020r.</c:v>
                </c:pt>
                <c:pt idx="2">
                  <c:v>2021r.</c:v>
                </c:pt>
                <c:pt idx="3">
                  <c:v>2022r.</c:v>
                </c:pt>
                <c:pt idx="4">
                  <c:v>2023r.</c:v>
                </c:pt>
              </c:strCache>
            </c:strRef>
          </c:cat>
          <c:val>
            <c:numRef>
              <c:f>'iczba uczniów-SP_5 lat'!$B$1:$B$5</c:f>
              <c:numCache>
                <c:formatCode>General</c:formatCode>
                <c:ptCount val="5"/>
                <c:pt idx="0">
                  <c:v>4547</c:v>
                </c:pt>
                <c:pt idx="1">
                  <c:v>4103</c:v>
                </c:pt>
                <c:pt idx="2">
                  <c:v>4095</c:v>
                </c:pt>
                <c:pt idx="3">
                  <c:v>4343</c:v>
                </c:pt>
                <c:pt idx="4">
                  <c:v>4646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71-CB49-8F6E-59B8334C8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620672"/>
        <c:axId val="100622400"/>
      </c:lineChart>
      <c:catAx>
        <c:axId val="10062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0622400"/>
        <c:crosses val="autoZero"/>
        <c:auto val="1"/>
        <c:lblAlgn val="ctr"/>
        <c:lblOffset val="100"/>
        <c:noMultiLvlLbl val="0"/>
      </c:catAx>
      <c:valAx>
        <c:axId val="100622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62067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NAKŁADY NA DOWOŻENIE UCZNIÓW DO SZKÓŁ PODSTAWOWYCH </a:t>
            </a:r>
            <a:br>
              <a:rPr lang="pl-PL" dirty="0"/>
            </a:br>
            <a:r>
              <a:rPr lang="pl-PL" dirty="0"/>
              <a:t>W LATACH: 2018-2022 (W TYS. ZŁ)  </a:t>
            </a:r>
          </a:p>
          <a:p>
            <a:pPr algn="ctr" rtl="0">
              <a:defRPr/>
            </a:pPr>
            <a:endParaRPr lang="pl-PL" dirty="0"/>
          </a:p>
        </c:rich>
      </c:tx>
      <c:layout>
        <c:manualLayout>
          <c:xMode val="edge"/>
          <c:yMode val="edge"/>
          <c:x val="0.16322036187839628"/>
          <c:y val="8.822307421256633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7567147856517933E-2"/>
          <c:y val="0.22495370370370371"/>
          <c:w val="0.87187729658792656"/>
          <c:h val="0.666180373286672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Arkusz1!$J$120</c:f>
              <c:strCache>
                <c:ptCount val="1"/>
                <c:pt idx="0">
                  <c:v>Nakłady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17-6440-9981-6D94DED6B88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7-6440-9981-6D94DED6B88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17-6440-9981-6D94DED6B88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17-6440-9981-6D94DED6B887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17-6440-9981-6D94DED6B8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Arkusz1!$K$119:$O$119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Arkusz1!$K$120:$O$120</c:f>
              <c:numCache>
                <c:formatCode>#,##0</c:formatCode>
                <c:ptCount val="5"/>
                <c:pt idx="0">
                  <c:v>1960</c:v>
                </c:pt>
                <c:pt idx="1">
                  <c:v>3199</c:v>
                </c:pt>
                <c:pt idx="2">
                  <c:v>2622</c:v>
                </c:pt>
                <c:pt idx="3">
                  <c:v>2900</c:v>
                </c:pt>
                <c:pt idx="4">
                  <c:v>4549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17-6440-9981-6D94DED6B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-37"/>
        <c:axId val="595196752"/>
        <c:axId val="595193800"/>
      </c:barChart>
      <c:catAx>
        <c:axId val="59519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95193800"/>
        <c:crosses val="autoZero"/>
        <c:auto val="1"/>
        <c:lblAlgn val="ctr"/>
        <c:lblOffset val="100"/>
        <c:noMultiLvlLbl val="0"/>
      </c:catAx>
      <c:valAx>
        <c:axId val="595193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9519675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pl-P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l-PL" sz="1920" b="0" i="0" baseline="0" dirty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WYDATKI BIEŻĄCE NA OŚWIATĘ ORAZ ŹRÓDŁO ICH FINANSOWANIA</a:t>
            </a:r>
            <a:br>
              <a:rPr lang="pl-PL" sz="1920" b="0" i="0" baseline="0" dirty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pl-PL" sz="1920" b="0" i="0" baseline="0" dirty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 W LATACH   2018-2022 (W MLN ZŁ)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pl-PL" dirty="0"/>
          </a:p>
        </c:rich>
      </c:tx>
      <c:layout>
        <c:manualLayout>
          <c:xMode val="edge"/>
          <c:yMode val="edge"/>
          <c:x val="0.24585672701490285"/>
          <c:y val="4.61041954817888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7689757155491881E-2"/>
          <c:y val="0.20423958934593756"/>
          <c:w val="0.89019685039370078"/>
          <c:h val="0.598156497398476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Arkusz1!$C$5</c:f>
              <c:strCache>
                <c:ptCount val="1"/>
                <c:pt idx="0">
                  <c:v>Budżet Gminy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Arkusz1!$B$6:$B$10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Arkusz1!$C$6:$C$10</c:f>
              <c:numCache>
                <c:formatCode>General</c:formatCode>
                <c:ptCount val="5"/>
                <c:pt idx="0">
                  <c:v>49</c:v>
                </c:pt>
                <c:pt idx="1">
                  <c:v>59</c:v>
                </c:pt>
                <c:pt idx="2">
                  <c:v>64</c:v>
                </c:pt>
                <c:pt idx="3">
                  <c:v>74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4-E74D-A9F9-1C2F39E67134}"/>
            </c:ext>
          </c:extLst>
        </c:ser>
        <c:ser>
          <c:idx val="1"/>
          <c:order val="1"/>
          <c:tx>
            <c:strRef>
              <c:f>Arkusz1!$D$5</c:f>
              <c:strCache>
                <c:ptCount val="1"/>
                <c:pt idx="0">
                  <c:v>Subwencja oświatowa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Arkusz1!$B$6:$B$10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Arkusz1!$D$6:$D$10</c:f>
              <c:numCache>
                <c:formatCode>General</c:formatCode>
                <c:ptCount val="5"/>
                <c:pt idx="0">
                  <c:v>43</c:v>
                </c:pt>
                <c:pt idx="1">
                  <c:v>47</c:v>
                </c:pt>
                <c:pt idx="2">
                  <c:v>52</c:v>
                </c:pt>
                <c:pt idx="3">
                  <c:v>64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94-E74D-A9F9-1C2F39E6713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5868448"/>
        <c:axId val="605869432"/>
      </c:barChart>
      <c:catAx>
        <c:axId val="60586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5869432"/>
        <c:crosses val="autoZero"/>
        <c:auto val="1"/>
        <c:lblAlgn val="ctr"/>
        <c:lblOffset val="100"/>
        <c:noMultiLvlLbl val="0"/>
      </c:catAx>
      <c:valAx>
        <c:axId val="605869432"/>
        <c:scaling>
          <c:orientation val="minMax"/>
          <c:max val="15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5868448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05823631369962"/>
          <c:y val="0.87759494806738902"/>
          <c:w val="0.62154565739260781"/>
          <c:h val="6.2575992103551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l-PL" sz="1600" b="0" dirty="0">
                <a:solidFill>
                  <a:schemeClr val="tx1"/>
                </a:solidFill>
                <a:latin typeface="+mn-lt"/>
              </a:rPr>
              <a:t>BIEŻĄCE WYDATKI NA OŚWIATĘ ORAZ DOTACJE </a:t>
            </a:r>
            <a:br>
              <a:rPr lang="pl-PL" sz="1600" b="0" dirty="0">
                <a:solidFill>
                  <a:schemeClr val="tx1"/>
                </a:solidFill>
                <a:latin typeface="+mn-lt"/>
              </a:rPr>
            </a:br>
            <a:r>
              <a:rPr lang="pl-PL" sz="1600" b="0" dirty="0">
                <a:solidFill>
                  <a:schemeClr val="tx1"/>
                </a:solidFill>
                <a:latin typeface="+mn-lt"/>
              </a:rPr>
              <a:t>DLA NIEPUBLICZNYCH PLACÓWEK OŚWIATOWYCH </a:t>
            </a:r>
            <a:br>
              <a:rPr lang="pl-PL" sz="1600" b="0" dirty="0">
                <a:solidFill>
                  <a:schemeClr val="tx1"/>
                </a:solidFill>
                <a:latin typeface="+mn-lt"/>
              </a:rPr>
            </a:br>
            <a:r>
              <a:rPr lang="pl-PL" sz="1600" b="0" dirty="0">
                <a:solidFill>
                  <a:schemeClr val="tx1"/>
                </a:solidFill>
                <a:latin typeface="+mn-lt"/>
              </a:rPr>
              <a:t>W LATACH 2018-2022 (W MLN ZŁ) </a:t>
            </a:r>
          </a:p>
          <a:p>
            <a:pPr algn="ctr" rtl="0">
              <a:defRPr/>
            </a:pPr>
            <a:endParaRPr lang="pl-PL" dirty="0"/>
          </a:p>
        </c:rich>
      </c:tx>
      <c:layout>
        <c:manualLayout>
          <c:xMode val="edge"/>
          <c:yMode val="edge"/>
          <c:x val="0.23042692828315431"/>
          <c:y val="2.12895392424042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Arkusz1!$D$22</c:f>
              <c:strCache>
                <c:ptCount val="1"/>
                <c:pt idx="0">
                  <c:v>Bieżące wydatki na oświatę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Arkusz1!$C$23:$C$27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Arkusz1!$D$23:$D$27</c:f>
              <c:numCache>
                <c:formatCode>General</c:formatCode>
                <c:ptCount val="5"/>
                <c:pt idx="0">
                  <c:v>92</c:v>
                </c:pt>
                <c:pt idx="1">
                  <c:v>106</c:v>
                </c:pt>
                <c:pt idx="2">
                  <c:v>116</c:v>
                </c:pt>
                <c:pt idx="3">
                  <c:v>138</c:v>
                </c:pt>
                <c:pt idx="4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E-2C4B-945B-E16C6E69F06B}"/>
            </c:ext>
          </c:extLst>
        </c:ser>
        <c:ser>
          <c:idx val="1"/>
          <c:order val="1"/>
          <c:tx>
            <c:strRef>
              <c:f>Arkusz1!$E$22</c:f>
              <c:strCache>
                <c:ptCount val="1"/>
                <c:pt idx="0">
                  <c:v>Dotacje dla niepublicznych placówek oświatowych</c:v>
                </c:pt>
              </c:strCache>
            </c:strRef>
          </c:tx>
          <c:spPr>
            <a:solidFill>
              <a:srgbClr val="85CA5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Arkusz1!$C$23:$C$27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Arkusz1!$E$23:$E$27</c:f>
              <c:numCache>
                <c:formatCode>General</c:formatCode>
                <c:ptCount val="5"/>
                <c:pt idx="0">
                  <c:v>21</c:v>
                </c:pt>
                <c:pt idx="1">
                  <c:v>24</c:v>
                </c:pt>
                <c:pt idx="2">
                  <c:v>30</c:v>
                </c:pt>
                <c:pt idx="3">
                  <c:v>33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FE-2C4B-945B-E16C6E69F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6"/>
        <c:overlap val="29"/>
        <c:axId val="605271016"/>
        <c:axId val="605267080"/>
      </c:barChart>
      <c:catAx>
        <c:axId val="60527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605267080"/>
        <c:crosses val="autoZero"/>
        <c:auto val="1"/>
        <c:lblAlgn val="ctr"/>
        <c:lblOffset val="100"/>
        <c:noMultiLvlLbl val="0"/>
      </c:catAx>
      <c:valAx>
        <c:axId val="605267080"/>
        <c:scaling>
          <c:orientation val="minMax"/>
          <c:max val="15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527101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B-CA41-B258-20C921BDFF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'SMUP-wysiłek inwestycyjny_GP'!$A$1:$A$6</c:f>
              <c:strCache>
                <c:ptCount val="6"/>
                <c:pt idx="0">
                  <c:v>Lesznowola</c:v>
                </c:pt>
                <c:pt idx="1">
                  <c:v>Prażmów</c:v>
                </c:pt>
                <c:pt idx="2">
                  <c:v>Konstancin - Jeziorna</c:v>
                </c:pt>
                <c:pt idx="3">
                  <c:v>Góra Kalwaria</c:v>
                </c:pt>
                <c:pt idx="4">
                  <c:v>Piaseczno</c:v>
                </c:pt>
                <c:pt idx="5">
                  <c:v>Tarczyn</c:v>
                </c:pt>
              </c:strCache>
            </c:strRef>
          </c:cat>
          <c:val>
            <c:numRef>
              <c:f>'SMUP-wysiłek inwestycyjny_GP'!$B$1:$B$6</c:f>
              <c:numCache>
                <c:formatCode>General</c:formatCode>
                <c:ptCount val="6"/>
                <c:pt idx="0">
                  <c:v>2668</c:v>
                </c:pt>
                <c:pt idx="1">
                  <c:v>1629</c:v>
                </c:pt>
                <c:pt idx="2">
                  <c:v>1473</c:v>
                </c:pt>
                <c:pt idx="3">
                  <c:v>919</c:v>
                </c:pt>
                <c:pt idx="4">
                  <c:v>211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AB-CA41-B258-20C921BDF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343168"/>
        <c:axId val="507344896"/>
      </c:barChart>
      <c:catAx>
        <c:axId val="50734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7344896"/>
        <c:crosses val="autoZero"/>
        <c:auto val="1"/>
        <c:lblAlgn val="ctr"/>
        <c:lblOffset val="100"/>
        <c:noMultiLvlLbl val="0"/>
      </c:catAx>
      <c:valAx>
        <c:axId val="507344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734316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1D-7043-ADAE-1038376C7E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'SMUP-wysiłek inwestycyjny-SP'!$A$1:$A$6</c:f>
              <c:strCache>
                <c:ptCount val="6"/>
                <c:pt idx="0">
                  <c:v>Lesznowola</c:v>
                </c:pt>
                <c:pt idx="1">
                  <c:v>Konstancin - Jeziorna</c:v>
                </c:pt>
                <c:pt idx="2">
                  <c:v>Tarczyn</c:v>
                </c:pt>
                <c:pt idx="3">
                  <c:v>Piaseczno</c:v>
                </c:pt>
                <c:pt idx="4">
                  <c:v>Prażmów</c:v>
                </c:pt>
                <c:pt idx="5">
                  <c:v>Góra Kalwaria</c:v>
                </c:pt>
              </c:strCache>
            </c:strRef>
          </c:cat>
          <c:val>
            <c:numRef>
              <c:f>'SMUP-wysiłek inwestycyjny-SP'!$B$1:$B$6</c:f>
              <c:numCache>
                <c:formatCode>General</c:formatCode>
                <c:ptCount val="6"/>
                <c:pt idx="0">
                  <c:v>3620</c:v>
                </c:pt>
                <c:pt idx="1">
                  <c:v>3130</c:v>
                </c:pt>
                <c:pt idx="2">
                  <c:v>2430</c:v>
                </c:pt>
                <c:pt idx="3">
                  <c:v>2052</c:v>
                </c:pt>
                <c:pt idx="4">
                  <c:v>1475</c:v>
                </c:pt>
                <c:pt idx="5">
                  <c:v>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1D-7043-ADAE-1038376C7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287631"/>
        <c:axId val="135282815"/>
      </c:barChart>
      <c:catAx>
        <c:axId val="13528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5282815"/>
        <c:crosses val="autoZero"/>
        <c:auto val="1"/>
        <c:lblAlgn val="ctr"/>
        <c:lblOffset val="100"/>
        <c:noMultiLvlLbl val="0"/>
      </c:catAx>
      <c:valAx>
        <c:axId val="1352828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287631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DA-C840-BA95-95612A2136A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DA-C840-BA95-95612A2136A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DA-C840-BA95-95612A2136A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DA-C840-BA95-95612A2136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'Ucz. w GP'!$A$1:$A$5</c:f>
              <c:strCache>
                <c:ptCount val="5"/>
                <c:pt idx="0">
                  <c:v>GP Jastrzębiec</c:v>
                </c:pt>
                <c:pt idx="1">
                  <c:v>GP Wólka Kosowska</c:v>
                </c:pt>
                <c:pt idx="2">
                  <c:v>GP Lesznowola</c:v>
                </c:pt>
                <c:pt idx="3">
                  <c:v>GP Mysiadło</c:v>
                </c:pt>
                <c:pt idx="4">
                  <c:v>GP Zamienie</c:v>
                </c:pt>
              </c:strCache>
            </c:strRef>
          </c:cat>
          <c:val>
            <c:numRef>
              <c:f>'Ucz. w GP'!$B$1:$B$5</c:f>
              <c:numCache>
                <c:formatCode>General</c:formatCode>
                <c:ptCount val="5"/>
                <c:pt idx="0">
                  <c:v>37</c:v>
                </c:pt>
                <c:pt idx="1">
                  <c:v>240</c:v>
                </c:pt>
                <c:pt idx="2">
                  <c:v>416</c:v>
                </c:pt>
                <c:pt idx="3">
                  <c:v>194</c:v>
                </c:pt>
                <c:pt idx="4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ADA-C840-BA95-95612A213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5510752"/>
        <c:axId val="625516016"/>
      </c:barChart>
      <c:catAx>
        <c:axId val="62551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25516016"/>
        <c:crosses val="autoZero"/>
        <c:auto val="1"/>
        <c:lblAlgn val="ctr"/>
        <c:lblOffset val="100"/>
        <c:noMultiLvlLbl val="0"/>
      </c:catAx>
      <c:valAx>
        <c:axId val="6255160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2551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53-FE43-AE5A-EE31CB47DEA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53-FE43-AE5A-EE31CB47DEA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553-FE43-AE5A-EE31CB47DEA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53-FE43-AE5A-EE31CB47DEA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553-FE43-AE5A-EE31CB47DEA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553-FE43-AE5A-EE31CB47DE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'SMUP-dzieci w przedszkolach na '!$A$1:$A$6</c:f>
              <c:strCache>
                <c:ptCount val="6"/>
                <c:pt idx="0">
                  <c:v>Lesznowola</c:v>
                </c:pt>
                <c:pt idx="1">
                  <c:v>Piaseczno</c:v>
                </c:pt>
                <c:pt idx="2">
                  <c:v>Góra Kalwaria</c:v>
                </c:pt>
                <c:pt idx="3">
                  <c:v>Konstancin - Jeziorna</c:v>
                </c:pt>
                <c:pt idx="4">
                  <c:v>Tarczyn</c:v>
                </c:pt>
                <c:pt idx="5">
                  <c:v>Prażmów</c:v>
                </c:pt>
              </c:strCache>
            </c:strRef>
          </c:cat>
          <c:val>
            <c:numRef>
              <c:f>'SMUP-dzieci w przedszkolach na '!$B$1:$B$6</c:f>
              <c:numCache>
                <c:formatCode>General</c:formatCode>
                <c:ptCount val="6"/>
                <c:pt idx="0">
                  <c:v>49</c:v>
                </c:pt>
                <c:pt idx="1">
                  <c:v>39</c:v>
                </c:pt>
                <c:pt idx="2">
                  <c:v>31</c:v>
                </c:pt>
                <c:pt idx="3">
                  <c:v>31</c:v>
                </c:pt>
                <c:pt idx="4">
                  <c:v>29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53-FE43-AE5A-EE31CB47D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4927280"/>
        <c:axId val="794963360"/>
      </c:barChart>
      <c:catAx>
        <c:axId val="79492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4963360"/>
        <c:crosses val="autoZero"/>
        <c:auto val="1"/>
        <c:lblAlgn val="ctr"/>
        <c:lblOffset val="100"/>
        <c:noMultiLvlLbl val="0"/>
      </c:catAx>
      <c:valAx>
        <c:axId val="794963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9492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0EC-964D-9AC7-7DA455DA23B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EC-964D-9AC7-7DA455DA23B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EC-964D-9AC7-7DA455DA23B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EC-964D-9AC7-7DA455DA23B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EC-964D-9AC7-7DA455DA23B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EC-964D-9AC7-7DA455DA23B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EC-964D-9AC7-7DA455DA23B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EC-964D-9AC7-7DA455DA23B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EC-964D-9AC7-7DA455DA2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'SMUP-wskaźnik skolaryzacji-wych'!$A$1:$A$6</c:f>
              <c:strCache>
                <c:ptCount val="6"/>
                <c:pt idx="0">
                  <c:v>Konstancin-Jeziorna</c:v>
                </c:pt>
                <c:pt idx="1">
                  <c:v>Piaseczno</c:v>
                </c:pt>
                <c:pt idx="2">
                  <c:v>Lesznowola</c:v>
                </c:pt>
                <c:pt idx="3">
                  <c:v>Góra Kalwaria</c:v>
                </c:pt>
                <c:pt idx="4">
                  <c:v>Tarczyn</c:v>
                </c:pt>
                <c:pt idx="5">
                  <c:v>Prażmów</c:v>
                </c:pt>
              </c:strCache>
            </c:strRef>
          </c:cat>
          <c:val>
            <c:numRef>
              <c:f>'SMUP-wskaźnik skolaryzacji-wych'!$B$1:$B$6</c:f>
              <c:numCache>
                <c:formatCode>0%</c:formatCode>
                <c:ptCount val="6"/>
                <c:pt idx="0">
                  <c:v>1.1499999999999999</c:v>
                </c:pt>
                <c:pt idx="1">
                  <c:v>1.06</c:v>
                </c:pt>
                <c:pt idx="2">
                  <c:v>1</c:v>
                </c:pt>
                <c:pt idx="3">
                  <c:v>0.96</c:v>
                </c:pt>
                <c:pt idx="4">
                  <c:v>0.83</c:v>
                </c:pt>
                <c:pt idx="5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EC-964D-9AC7-7DA455DA2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102848"/>
        <c:axId val="795104576"/>
      </c:barChart>
      <c:catAx>
        <c:axId val="7951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5104576"/>
        <c:crosses val="autoZero"/>
        <c:auto val="1"/>
        <c:lblAlgn val="ctr"/>
        <c:lblOffset val="100"/>
        <c:noMultiLvlLbl val="0"/>
      </c:catAx>
      <c:valAx>
        <c:axId val="795104576"/>
        <c:scaling>
          <c:orientation val="minMax"/>
          <c:max val="1.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9510284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77615130164182E-2"/>
          <c:y val="6.6964724402051035E-2"/>
          <c:w val="0.96444769739671632"/>
          <c:h val="0.93303527559794897"/>
        </c:manualLayout>
      </c:layout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0800687734735692E-3"/>
                  <c:y val="-7.6096277729603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50-4643-8138-E1A75F764416}"/>
                </c:ext>
              </c:extLst>
            </c:dLbl>
            <c:dLbl>
              <c:idx val="1"/>
              <c:layout>
                <c:manualLayout>
                  <c:x val="0"/>
                  <c:y val="3.3482362201025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50-4643-8138-E1A75F764416}"/>
                </c:ext>
              </c:extLst>
            </c:dLbl>
            <c:dLbl>
              <c:idx val="2"/>
              <c:layout>
                <c:manualLayout>
                  <c:x val="-1.2928110037557687E-2"/>
                  <c:y val="-7.6096277729603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50-4643-8138-E1A75F764416}"/>
                </c:ext>
              </c:extLst>
            </c:dLbl>
            <c:dLbl>
              <c:idx val="3"/>
              <c:layout>
                <c:manualLayout>
                  <c:x val="6.4640550187788437E-3"/>
                  <c:y val="3.9570064419393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50-4643-8138-E1A75F764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'Liczba dzieci_GP_5 lat'!$A$1:$A$5</c:f>
              <c:strCache>
                <c:ptCount val="5"/>
                <c:pt idx="0">
                  <c:v>2019r.</c:v>
                </c:pt>
                <c:pt idx="1">
                  <c:v>2020r.</c:v>
                </c:pt>
                <c:pt idx="2">
                  <c:v>2021r.</c:v>
                </c:pt>
                <c:pt idx="3">
                  <c:v>2022r.</c:v>
                </c:pt>
                <c:pt idx="4">
                  <c:v>2023r.</c:v>
                </c:pt>
              </c:strCache>
            </c:strRef>
          </c:cat>
          <c:val>
            <c:numRef>
              <c:f>'Liczba dzieci_GP_5 lat'!$B$1:$B$5</c:f>
              <c:numCache>
                <c:formatCode>General</c:formatCode>
                <c:ptCount val="5"/>
                <c:pt idx="0">
                  <c:v>432</c:v>
                </c:pt>
                <c:pt idx="1">
                  <c:v>522</c:v>
                </c:pt>
                <c:pt idx="2">
                  <c:v>746</c:v>
                </c:pt>
                <c:pt idx="3">
                  <c:v>950</c:v>
                </c:pt>
                <c:pt idx="4">
                  <c:v>1051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50-4643-8138-E1A75F764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9116464"/>
        <c:axId val="1729671520"/>
      </c:lineChart>
      <c:catAx>
        <c:axId val="73911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29671520"/>
        <c:crosses val="autoZero"/>
        <c:auto val="1"/>
        <c:lblAlgn val="ctr"/>
        <c:lblOffset val="100"/>
        <c:noMultiLvlLbl val="0"/>
      </c:catAx>
      <c:valAx>
        <c:axId val="1729671520"/>
        <c:scaling>
          <c:orientation val="minMax"/>
          <c:max val="11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9116464"/>
        <c:crosses val="autoZero"/>
        <c:crossBetween val="between"/>
        <c:majorUnit val="500"/>
        <c:minorUnit val="2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1C-244F-A07A-0EF03684F1B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1C-244F-A07A-0EF03684F1B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1C-244F-A07A-0EF03684F1B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1C-244F-A07A-0EF03684F1B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1C-244F-A07A-0EF03684F1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'N-le w SP'!$A$1:$A$6</c:f>
              <c:strCache>
                <c:ptCount val="6"/>
                <c:pt idx="0">
                  <c:v>SP Mroków</c:v>
                </c:pt>
                <c:pt idx="1">
                  <c:v>SP Łazy</c:v>
                </c:pt>
                <c:pt idx="2">
                  <c:v>ZSP Lesznowola</c:v>
                </c:pt>
                <c:pt idx="3">
                  <c:v>SP Nowa Iwiczna</c:v>
                </c:pt>
                <c:pt idx="4">
                  <c:v>SP Mysiadło</c:v>
                </c:pt>
                <c:pt idx="5">
                  <c:v>SP Zamienie</c:v>
                </c:pt>
              </c:strCache>
            </c:strRef>
          </c:cat>
          <c:val>
            <c:numRef>
              <c:f>'N-le w SP'!$B$1:$B$6</c:f>
              <c:numCache>
                <c:formatCode>General</c:formatCode>
                <c:ptCount val="6"/>
                <c:pt idx="0">
                  <c:v>93</c:v>
                </c:pt>
                <c:pt idx="1">
                  <c:v>86</c:v>
                </c:pt>
                <c:pt idx="2">
                  <c:v>179</c:v>
                </c:pt>
                <c:pt idx="3">
                  <c:v>135</c:v>
                </c:pt>
                <c:pt idx="4">
                  <c:v>97</c:v>
                </c:pt>
                <c:pt idx="5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1C-244F-A07A-0EF03684F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5073424"/>
        <c:axId val="689081632"/>
      </c:barChart>
      <c:catAx>
        <c:axId val="695073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89081632"/>
        <c:crosses val="autoZero"/>
        <c:auto val="1"/>
        <c:lblAlgn val="ctr"/>
        <c:lblOffset val="100"/>
        <c:noMultiLvlLbl val="0"/>
      </c:catAx>
      <c:valAx>
        <c:axId val="6890816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9507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240-944B-949E-6B94BD3DD6D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944B-949E-6B94BD3DD6D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240-944B-949E-6B94BD3DD6D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944B-949E-6B94BD3DD6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'N-le w GP'!$A$1:$A$5</c:f>
              <c:strCache>
                <c:ptCount val="5"/>
                <c:pt idx="0">
                  <c:v>GP Jastrzębiec</c:v>
                </c:pt>
                <c:pt idx="1">
                  <c:v>GP Wólka Kosowska</c:v>
                </c:pt>
                <c:pt idx="2">
                  <c:v>GP Lesznowola</c:v>
                </c:pt>
                <c:pt idx="3">
                  <c:v>GP Zamienie</c:v>
                </c:pt>
                <c:pt idx="4">
                  <c:v>GP Mysiadło</c:v>
                </c:pt>
              </c:strCache>
            </c:strRef>
          </c:cat>
          <c:val>
            <c:numRef>
              <c:f>'N-le w GP'!$B$1:$B$5</c:f>
              <c:numCache>
                <c:formatCode>General</c:formatCode>
                <c:ptCount val="5"/>
                <c:pt idx="0">
                  <c:v>5</c:v>
                </c:pt>
                <c:pt idx="1">
                  <c:v>32</c:v>
                </c:pt>
                <c:pt idx="2">
                  <c:v>30</c:v>
                </c:pt>
                <c:pt idx="3">
                  <c:v>17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0-944B-949E-6B94BD3DD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89439600"/>
        <c:axId val="689441248"/>
      </c:barChart>
      <c:catAx>
        <c:axId val="689439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89441248"/>
        <c:crosses val="autoZero"/>
        <c:auto val="1"/>
        <c:lblAlgn val="ctr"/>
        <c:lblOffset val="100"/>
        <c:noMultiLvlLbl val="0"/>
      </c:catAx>
      <c:valAx>
        <c:axId val="689441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8943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0" dirty="0">
                <a:solidFill>
                  <a:schemeClr val="tx1"/>
                </a:solidFill>
              </a:rPr>
              <a:t>NAUCZYCIELE W/G STAŻU PRACY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21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90B-CD46-9B2F-F7062764B6A3}"/>
              </c:ext>
            </c:extLst>
          </c:dPt>
          <c:dPt>
            <c:idx val="1"/>
            <c:bubble3D val="0"/>
            <c:explosion val="21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90B-CD46-9B2F-F7062764B6A3}"/>
              </c:ext>
            </c:extLst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90B-CD46-9B2F-F7062764B6A3}"/>
              </c:ext>
            </c:extLst>
          </c:dPt>
          <c:dLbls>
            <c:dLbl>
              <c:idx val="0"/>
              <c:layout>
                <c:manualLayout>
                  <c:x val="-0.14971375414033944"/>
                  <c:y val="2.468432795098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0B-CD46-9B2F-F7062764B6A3}"/>
                </c:ext>
              </c:extLst>
            </c:dLbl>
            <c:dLbl>
              <c:idx val="1"/>
              <c:layout>
                <c:manualLayout>
                  <c:x val="7.2881854806145036E-2"/>
                  <c:y val="-0.242692804145425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0B-CD46-9B2F-F7062764B6A3}"/>
                </c:ext>
              </c:extLst>
            </c:dLbl>
            <c:dLbl>
              <c:idx val="2"/>
              <c:layout>
                <c:manualLayout>
                  <c:x val="0.11988071647032388"/>
                  <c:y val="5.3140850963076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0B-CD46-9B2F-F7062764B6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'N-le wg stażu'!$A$1:$A$3</c:f>
              <c:strCache>
                <c:ptCount val="3"/>
                <c:pt idx="0">
                  <c:v>do 10 lat</c:v>
                </c:pt>
                <c:pt idx="1">
                  <c:v>do 20 lat</c:v>
                </c:pt>
                <c:pt idx="2">
                  <c:v>powyżej 20 lat</c:v>
                </c:pt>
              </c:strCache>
            </c:strRef>
          </c:cat>
          <c:val>
            <c:numRef>
              <c:f>'N-le wg stażu'!$B$1:$B$3</c:f>
              <c:numCache>
                <c:formatCode>0%</c:formatCode>
                <c:ptCount val="3"/>
                <c:pt idx="0">
                  <c:v>0.35</c:v>
                </c:pt>
                <c:pt idx="1">
                  <c:v>0.37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0B-CD46-9B2F-F7062764B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CAD85A-7B6E-4A71-A31B-013D4BE712BC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853A618-C3AD-41A0-878A-E16041FD2232}">
      <dgm:prSet phldrT="[Tekst]" custT="1"/>
      <dgm:spPr>
        <a:xfrm>
          <a:off x="0" y="2342"/>
          <a:ext cx="2704713" cy="1546192"/>
        </a:xfrm>
        <a:solidFill>
          <a:srgbClr val="219D1B"/>
        </a:solidFill>
      </dgm:spPr>
      <dgm:t>
        <a:bodyPr/>
        <a:lstStyle/>
        <a:p>
          <a:pPr>
            <a:lnSpc>
              <a:spcPct val="100000"/>
            </a:lnSpc>
            <a:buNone/>
          </a:pPr>
          <a: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  <a:t>ASYSTENCI </a:t>
          </a:r>
          <a:b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</a:br>
          <a: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  <a:t>I KOORDYNATORZY  KULTUROWI</a:t>
          </a:r>
        </a:p>
      </dgm:t>
    </dgm:pt>
    <dgm:pt modelId="{FB22A06D-8745-456A-A28B-3B0C434174AC}" type="parTrans" cxnId="{5A46C1BF-0773-4D7F-839D-4BA21AC29F7A}">
      <dgm:prSet/>
      <dgm:spPr/>
      <dgm:t>
        <a:bodyPr/>
        <a:lstStyle/>
        <a:p>
          <a:endParaRPr lang="pl-PL"/>
        </a:p>
      </dgm:t>
    </dgm:pt>
    <dgm:pt modelId="{C204896A-6299-4F93-80CA-BB152AD99EA6}" type="sibTrans" cxnId="{5A46C1BF-0773-4D7F-839D-4BA21AC29F7A}">
      <dgm:prSet/>
      <dgm:spPr/>
      <dgm:t>
        <a:bodyPr/>
        <a:lstStyle/>
        <a:p>
          <a:endParaRPr lang="pl-PL"/>
        </a:p>
      </dgm:t>
    </dgm:pt>
    <dgm:pt modelId="{CEA5C650-648F-4E23-9017-AE59217DC4AF}">
      <dgm:prSet phldrT="[Tekst]" custT="1"/>
      <dgm:spPr>
        <a:xfrm rot="5400000">
          <a:off x="4490425" y="-1628750"/>
          <a:ext cx="1236954" cy="4808378"/>
        </a:xfrm>
        <a:solidFill>
          <a:schemeClr val="bg1">
            <a:lumMod val="85000"/>
            <a:alpha val="90000"/>
          </a:schemeClr>
        </a:solidFill>
        <a:ln>
          <a:solidFill>
            <a:srgbClr val="219D1B"/>
          </a:solidFill>
        </a:ln>
      </dgm:spPr>
      <dgm:t>
        <a:bodyPr/>
        <a:lstStyle/>
        <a:p>
          <a:pPr marL="0" indent="0" algn="ctr">
            <a:buFont typeface="Wingdings" panose="05000000000000000000" pitchFamily="2" charset="2"/>
            <a:buChar char="q"/>
          </a:pP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Współpraca z asystentami kulturowymi na terenie szkoły</a:t>
          </a:r>
        </a:p>
      </dgm:t>
    </dgm:pt>
    <dgm:pt modelId="{DFDE9AD6-17B7-4E02-9CC5-852F0A5C3768}" type="parTrans" cxnId="{48EADD87-37B9-4D10-80CA-9B0A9C5FD61C}">
      <dgm:prSet/>
      <dgm:spPr>
        <a:ln>
          <a:solidFill>
            <a:srgbClr val="219D1B"/>
          </a:solidFill>
        </a:ln>
      </dgm:spPr>
      <dgm:t>
        <a:bodyPr/>
        <a:lstStyle/>
        <a:p>
          <a:endParaRPr lang="pl-PL"/>
        </a:p>
      </dgm:t>
    </dgm:pt>
    <dgm:pt modelId="{DCE72621-2325-421B-A19E-D07FBE96E6F7}" type="sibTrans" cxnId="{48EADD87-37B9-4D10-80CA-9B0A9C5FD61C}">
      <dgm:prSet/>
      <dgm:spPr/>
      <dgm:t>
        <a:bodyPr/>
        <a:lstStyle/>
        <a:p>
          <a:endParaRPr lang="pl-PL"/>
        </a:p>
      </dgm:t>
    </dgm:pt>
    <dgm:pt modelId="{A30B88E8-604D-4728-AE88-63D67A403052}">
      <dgm:prSet phldrT="[Tekst]" custT="1"/>
      <dgm:spPr>
        <a:xfrm>
          <a:off x="0" y="1625845"/>
          <a:ext cx="2704713" cy="1546192"/>
        </a:xfrm>
        <a:solidFill>
          <a:srgbClr val="219D1B"/>
        </a:solidFill>
      </dgm:spPr>
      <dgm:t>
        <a:bodyPr/>
        <a:lstStyle/>
        <a:p>
          <a:pPr>
            <a:buNone/>
          </a:pPr>
          <a: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  <a:t>WARSZTATY KULTUROWE </a:t>
          </a:r>
          <a:b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</a:br>
          <a: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  <a:t>I SZKOLENIA DLA NAUCZYCIELI</a:t>
          </a:r>
        </a:p>
      </dgm:t>
    </dgm:pt>
    <dgm:pt modelId="{0514B09D-791F-4274-825F-825F4F42E86D}" type="parTrans" cxnId="{F7146338-FD4A-4022-9B29-C8CB4149EAA4}">
      <dgm:prSet/>
      <dgm:spPr/>
      <dgm:t>
        <a:bodyPr/>
        <a:lstStyle/>
        <a:p>
          <a:endParaRPr lang="pl-PL"/>
        </a:p>
      </dgm:t>
    </dgm:pt>
    <dgm:pt modelId="{7FA7075C-A9D6-4E97-AC86-849DBCCB58C5}" type="sibTrans" cxnId="{F7146338-FD4A-4022-9B29-C8CB4149EAA4}">
      <dgm:prSet/>
      <dgm:spPr/>
      <dgm:t>
        <a:bodyPr/>
        <a:lstStyle/>
        <a:p>
          <a:endParaRPr lang="pl-PL"/>
        </a:p>
      </dgm:t>
    </dgm:pt>
    <dgm:pt modelId="{69D2FD8E-810B-4A9E-8E6E-77E61F9AA0FF}">
      <dgm:prSet phldrT="[Tekst]" custT="1"/>
      <dgm:spPr>
        <a:xfrm rot="5400000">
          <a:off x="4490425" y="-5247"/>
          <a:ext cx="1236954" cy="4808378"/>
        </a:xfrm>
        <a:solidFill>
          <a:schemeClr val="bg1">
            <a:lumMod val="85000"/>
            <a:alpha val="90000"/>
          </a:schemeClr>
        </a:solidFill>
        <a:ln>
          <a:solidFill>
            <a:srgbClr val="219D1B"/>
          </a:solidFill>
        </a:ln>
      </dgm:spPr>
      <dgm:t>
        <a:bodyPr/>
        <a:lstStyle/>
        <a:p>
          <a:pPr marL="0" indent="0">
            <a:buFont typeface="Wingdings" panose="05000000000000000000" pitchFamily="2" charset="2"/>
            <a:buChar char="q"/>
          </a:pP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Konsultacje kulturowe, dla nauczycieli</a:t>
          </a:r>
        </a:p>
      </dgm:t>
    </dgm:pt>
    <dgm:pt modelId="{5CA90DE4-6592-4F43-AB5F-F031EA89DAE3}" type="parTrans" cxnId="{93A99AB4-3562-483A-AA7B-DC579937834C}">
      <dgm:prSet/>
      <dgm:spPr>
        <a:ln>
          <a:solidFill>
            <a:srgbClr val="219D1B"/>
          </a:solidFill>
        </a:ln>
      </dgm:spPr>
      <dgm:t>
        <a:bodyPr/>
        <a:lstStyle/>
        <a:p>
          <a:endParaRPr lang="pl-PL"/>
        </a:p>
      </dgm:t>
    </dgm:pt>
    <dgm:pt modelId="{08CFEDAA-B350-42DC-AE05-F33320A50D30}" type="sibTrans" cxnId="{93A99AB4-3562-483A-AA7B-DC579937834C}">
      <dgm:prSet/>
      <dgm:spPr/>
      <dgm:t>
        <a:bodyPr/>
        <a:lstStyle/>
        <a:p>
          <a:endParaRPr lang="pl-PL"/>
        </a:p>
      </dgm:t>
    </dgm:pt>
    <dgm:pt modelId="{80787FB2-C6BC-4CA5-8449-B35D0BF0472E}">
      <dgm:prSet phldrT="[Tekst]" custT="1"/>
      <dgm:spPr>
        <a:xfrm>
          <a:off x="0" y="3249347"/>
          <a:ext cx="2704713" cy="1546192"/>
        </a:xfrm>
        <a:solidFill>
          <a:srgbClr val="219D1B"/>
        </a:solidFill>
      </dgm:spPr>
      <dgm:t>
        <a:bodyPr/>
        <a:lstStyle/>
        <a:p>
          <a:pPr>
            <a:buNone/>
          </a:pPr>
          <a: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  <a:t>NAUKA</a:t>
          </a:r>
          <a:b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</a:br>
          <a:r>
            <a:rPr lang="pl-PL" sz="1600" b="1" dirty="0">
              <a:latin typeface="+mj-lt"/>
              <a:ea typeface="+mn-ea"/>
              <a:cs typeface="Times New Roman" panose="02020603050405020304" pitchFamily="18" charset="0"/>
            </a:rPr>
            <a:t> JĘZYKA</a:t>
          </a:r>
        </a:p>
      </dgm:t>
    </dgm:pt>
    <dgm:pt modelId="{BEDA2F92-F28A-421D-B593-D0F163301BCE}" type="parTrans" cxnId="{164F4BA4-F8D2-42E7-B32C-CA1AC85B85E6}">
      <dgm:prSet/>
      <dgm:spPr/>
      <dgm:t>
        <a:bodyPr/>
        <a:lstStyle/>
        <a:p>
          <a:endParaRPr lang="pl-PL"/>
        </a:p>
      </dgm:t>
    </dgm:pt>
    <dgm:pt modelId="{B4B18949-795C-4BAB-A0C5-0B1D7D769175}" type="sibTrans" cxnId="{164F4BA4-F8D2-42E7-B32C-CA1AC85B85E6}">
      <dgm:prSet/>
      <dgm:spPr/>
      <dgm:t>
        <a:bodyPr/>
        <a:lstStyle/>
        <a:p>
          <a:endParaRPr lang="pl-PL"/>
        </a:p>
      </dgm:t>
    </dgm:pt>
    <dgm:pt modelId="{B646E6E5-0204-476B-8CC8-63758E527C95}">
      <dgm:prSet phldrT="[Tekst]" custT="1"/>
      <dgm:spPr>
        <a:xfrm rot="5400000">
          <a:off x="4490425" y="1618254"/>
          <a:ext cx="1236954" cy="4808378"/>
        </a:xfrm>
        <a:solidFill>
          <a:schemeClr val="bg1">
            <a:lumMod val="85000"/>
            <a:alpha val="90000"/>
          </a:schemeClr>
        </a:solidFill>
        <a:ln>
          <a:solidFill>
            <a:srgbClr val="219D1B"/>
          </a:solidFill>
        </a:ln>
      </dgm:spPr>
      <dgm:t>
        <a:bodyPr/>
        <a:lstStyle/>
        <a:p>
          <a:pPr marL="0" indent="0">
            <a:buFont typeface="Wingdings" panose="05000000000000000000" pitchFamily="2" charset="2"/>
            <a:buChar char="q"/>
          </a:pP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Opracowanie programu do nauczania języka polskiego </a:t>
          </a:r>
          <a:r>
            <a:rPr lang="pl-PL" sz="1600" dirty="0">
              <a:latin typeface="+mn-lt"/>
              <a:ea typeface="+mn-ea"/>
              <a:cs typeface="Times New Roman" panose="02020603050405020304" pitchFamily="18" charset="0"/>
            </a:rPr>
            <a:t>jako obcego</a:t>
          </a:r>
        </a:p>
      </dgm:t>
    </dgm:pt>
    <dgm:pt modelId="{747EAE5D-8520-48C0-AF8A-7E80BA9F15B8}" type="parTrans" cxnId="{BFAA26F0-445A-47AA-A676-19D2C60C959A}">
      <dgm:prSet/>
      <dgm:spPr>
        <a:ln>
          <a:solidFill>
            <a:srgbClr val="219D1B"/>
          </a:solidFill>
        </a:ln>
      </dgm:spPr>
      <dgm:t>
        <a:bodyPr/>
        <a:lstStyle/>
        <a:p>
          <a:endParaRPr lang="pl-PL"/>
        </a:p>
      </dgm:t>
    </dgm:pt>
    <dgm:pt modelId="{8BB13FF4-D930-4A81-A53E-8ED85C96E30C}" type="sibTrans" cxnId="{BFAA26F0-445A-47AA-A676-19D2C60C959A}">
      <dgm:prSet/>
      <dgm:spPr/>
      <dgm:t>
        <a:bodyPr/>
        <a:lstStyle/>
        <a:p>
          <a:endParaRPr lang="pl-PL"/>
        </a:p>
      </dgm:t>
    </dgm:pt>
    <dgm:pt modelId="{65B2EE27-1BB6-4F42-92D3-C89B8B0806F6}">
      <dgm:prSet phldrT="[Tekst]" custT="1"/>
      <dgm:spPr>
        <a:xfrm rot="5400000">
          <a:off x="4490425" y="-5247"/>
          <a:ext cx="1236954" cy="4808378"/>
        </a:xfrm>
        <a:solidFill>
          <a:schemeClr val="bg1">
            <a:lumMod val="85000"/>
            <a:alpha val="90000"/>
          </a:schemeClr>
        </a:solidFill>
        <a:ln>
          <a:solidFill>
            <a:srgbClr val="219D1B"/>
          </a:solidFill>
        </a:ln>
      </dgm:spPr>
      <dgm:t>
        <a:bodyPr/>
        <a:lstStyle/>
        <a:p>
          <a:pPr marL="0" indent="0">
            <a:buFont typeface="Wingdings" panose="05000000000000000000" pitchFamily="2" charset="2"/>
            <a:buChar char="q"/>
          </a:pP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Szkolenia prawne dla nauczycieli z zakresu prawa cudzoziemskiego </a:t>
          </a:r>
          <a:br>
            <a:rPr lang="pl-PL" sz="1400" dirty="0">
              <a:latin typeface="+mn-lt"/>
              <a:ea typeface="+mn-ea"/>
              <a:cs typeface="Times New Roman" panose="02020603050405020304" pitchFamily="18" charset="0"/>
            </a:rPr>
          </a:b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w polskiej szkole </a:t>
          </a:r>
        </a:p>
      </dgm:t>
    </dgm:pt>
    <dgm:pt modelId="{B6FEC596-902B-472F-A1B5-65BBA4B85A06}" type="parTrans" cxnId="{C4F6767B-E025-4AD2-B7CA-31DE21ED79B5}">
      <dgm:prSet/>
      <dgm:spPr>
        <a:ln>
          <a:solidFill>
            <a:srgbClr val="219D1B"/>
          </a:solidFill>
        </a:ln>
      </dgm:spPr>
      <dgm:t>
        <a:bodyPr/>
        <a:lstStyle/>
        <a:p>
          <a:endParaRPr lang="pl-PL"/>
        </a:p>
      </dgm:t>
    </dgm:pt>
    <dgm:pt modelId="{5C1D5E44-A6B2-42C2-837B-51DA17F92759}" type="sibTrans" cxnId="{C4F6767B-E025-4AD2-B7CA-31DE21ED79B5}">
      <dgm:prSet/>
      <dgm:spPr/>
      <dgm:t>
        <a:bodyPr/>
        <a:lstStyle/>
        <a:p>
          <a:endParaRPr lang="pl-PL"/>
        </a:p>
      </dgm:t>
    </dgm:pt>
    <dgm:pt modelId="{FC25919A-8FCB-47EC-B843-CFBB8D6F9236}">
      <dgm:prSet phldrT="[Tekst]" custT="1"/>
      <dgm:spPr>
        <a:xfrm rot="5400000">
          <a:off x="4490425" y="-1628750"/>
          <a:ext cx="1236954" cy="4808378"/>
        </a:xfrm>
        <a:solidFill>
          <a:schemeClr val="bg1">
            <a:lumMod val="85000"/>
            <a:alpha val="90000"/>
          </a:schemeClr>
        </a:solidFill>
        <a:ln>
          <a:solidFill>
            <a:srgbClr val="219D1B"/>
          </a:solidFill>
        </a:ln>
      </dgm:spPr>
      <dgm:t>
        <a:bodyPr/>
        <a:lstStyle/>
        <a:p>
          <a:pPr marL="0" indent="0">
            <a:buFont typeface="Wingdings" panose="05000000000000000000" pitchFamily="2" charset="2"/>
            <a:buChar char="q"/>
          </a:pP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Utworzenie stanowiska koordynatora ds.  wielokulturowości</a:t>
          </a:r>
        </a:p>
      </dgm:t>
    </dgm:pt>
    <dgm:pt modelId="{2EA1E192-A5CE-4383-ADEC-9BC9B4418BB6}" type="parTrans" cxnId="{EC420FE3-61B1-4111-B188-1F1CD0AAFF10}">
      <dgm:prSet/>
      <dgm:spPr>
        <a:ln>
          <a:solidFill>
            <a:srgbClr val="219D1B"/>
          </a:solidFill>
        </a:ln>
      </dgm:spPr>
      <dgm:t>
        <a:bodyPr/>
        <a:lstStyle/>
        <a:p>
          <a:endParaRPr lang="pl-PL"/>
        </a:p>
      </dgm:t>
    </dgm:pt>
    <dgm:pt modelId="{8A8EBFFF-FBDF-4D6F-B2FB-6899D8D86CAB}" type="sibTrans" cxnId="{EC420FE3-61B1-4111-B188-1F1CD0AAFF10}">
      <dgm:prSet/>
      <dgm:spPr/>
      <dgm:t>
        <a:bodyPr/>
        <a:lstStyle/>
        <a:p>
          <a:endParaRPr lang="pl-PL"/>
        </a:p>
      </dgm:t>
    </dgm:pt>
    <dgm:pt modelId="{AC825573-7F05-451B-9523-77EAED7EAE92}">
      <dgm:prSet phldrT="[Tekst]" custT="1"/>
      <dgm:spPr>
        <a:xfrm rot="5400000">
          <a:off x="4490425" y="1618254"/>
          <a:ext cx="1236954" cy="4808378"/>
        </a:xfrm>
        <a:solidFill>
          <a:schemeClr val="bg1">
            <a:lumMod val="85000"/>
            <a:alpha val="90000"/>
          </a:schemeClr>
        </a:solidFill>
        <a:ln>
          <a:solidFill>
            <a:srgbClr val="219D1B"/>
          </a:solidFill>
        </a:ln>
      </dgm:spPr>
      <dgm:t>
        <a:bodyPr/>
        <a:lstStyle/>
        <a:p>
          <a:pPr marL="0" indent="0">
            <a:buFont typeface="Wingdings" panose="05000000000000000000" pitchFamily="2" charset="2"/>
            <a:buChar char="q"/>
          </a:pPr>
          <a:r>
            <a:rPr lang="pl-PL" sz="1400" dirty="0">
              <a:latin typeface="+mn-lt"/>
              <a:ea typeface="+mn-ea"/>
              <a:cs typeface="Times New Roman" panose="02020603050405020304" pitchFamily="18" charset="0"/>
            </a:rPr>
            <a:t>Dodatkowe lekcje języka polskiego dla uczniów cudzoziemskich</a:t>
          </a:r>
        </a:p>
      </dgm:t>
    </dgm:pt>
    <dgm:pt modelId="{4184BFC9-0807-439E-BE94-87F556ABBF54}" type="parTrans" cxnId="{78F68D7A-3AD8-40C8-A4A1-9994E9FBB1DF}">
      <dgm:prSet/>
      <dgm:spPr>
        <a:ln>
          <a:solidFill>
            <a:srgbClr val="219D1B"/>
          </a:solidFill>
        </a:ln>
      </dgm:spPr>
      <dgm:t>
        <a:bodyPr/>
        <a:lstStyle/>
        <a:p>
          <a:endParaRPr lang="pl-PL"/>
        </a:p>
      </dgm:t>
    </dgm:pt>
    <dgm:pt modelId="{0C80F6C6-E912-4EE0-9F99-2AD5B9CF1516}" type="sibTrans" cxnId="{78F68D7A-3AD8-40C8-A4A1-9994E9FBB1DF}">
      <dgm:prSet/>
      <dgm:spPr/>
      <dgm:t>
        <a:bodyPr/>
        <a:lstStyle/>
        <a:p>
          <a:endParaRPr lang="pl-PL"/>
        </a:p>
      </dgm:t>
    </dgm:pt>
    <dgm:pt modelId="{3F855068-2962-409E-A6EC-9DA9762FDAD1}" type="pres">
      <dgm:prSet presAssocID="{DFCAD85A-7B6E-4A71-A31B-013D4BE712B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7D9AB2-E4C5-4723-9E1F-BFA81579F3A1}" type="pres">
      <dgm:prSet presAssocID="{E853A618-C3AD-41A0-878A-E16041FD2232}" presName="root" presStyleCnt="0"/>
      <dgm:spPr/>
    </dgm:pt>
    <dgm:pt modelId="{97DA9E00-85E2-47C5-AB53-55707875F0D7}" type="pres">
      <dgm:prSet presAssocID="{E853A618-C3AD-41A0-878A-E16041FD2232}" presName="rootComposite" presStyleCnt="0"/>
      <dgm:spPr/>
    </dgm:pt>
    <dgm:pt modelId="{AACECDA1-DD9E-4846-9971-CB48589142F1}" type="pres">
      <dgm:prSet presAssocID="{E853A618-C3AD-41A0-878A-E16041FD2232}" presName="rootText" presStyleLbl="node1" presStyleIdx="0" presStyleCnt="3"/>
      <dgm:spPr/>
    </dgm:pt>
    <dgm:pt modelId="{23C827D4-E68E-4A8A-87A7-210B1797A34A}" type="pres">
      <dgm:prSet presAssocID="{E853A618-C3AD-41A0-878A-E16041FD2232}" presName="rootConnector" presStyleLbl="node1" presStyleIdx="0" presStyleCnt="3"/>
      <dgm:spPr/>
    </dgm:pt>
    <dgm:pt modelId="{3E8A373B-A0DF-4A21-852E-AE259A77DA24}" type="pres">
      <dgm:prSet presAssocID="{E853A618-C3AD-41A0-878A-E16041FD2232}" presName="childShape" presStyleCnt="0"/>
      <dgm:spPr/>
    </dgm:pt>
    <dgm:pt modelId="{C4D467CC-27A4-474D-B977-CAABA63F5669}" type="pres">
      <dgm:prSet presAssocID="{DFDE9AD6-17B7-4E02-9CC5-852F0A5C3768}" presName="Name13" presStyleLbl="parChTrans1D2" presStyleIdx="0" presStyleCnt="6"/>
      <dgm:spPr/>
    </dgm:pt>
    <dgm:pt modelId="{B835F791-4173-48E3-A0C9-9F259E53FD6D}" type="pres">
      <dgm:prSet presAssocID="{CEA5C650-648F-4E23-9017-AE59217DC4AF}" presName="childText" presStyleLbl="bgAcc1" presStyleIdx="0" presStyleCnt="6">
        <dgm:presLayoutVars>
          <dgm:bulletEnabled val="1"/>
        </dgm:presLayoutVars>
      </dgm:prSet>
      <dgm:spPr/>
    </dgm:pt>
    <dgm:pt modelId="{122B1F2A-79C1-43FC-AC2E-53F0435A8FD7}" type="pres">
      <dgm:prSet presAssocID="{2EA1E192-A5CE-4383-ADEC-9BC9B4418BB6}" presName="Name13" presStyleLbl="parChTrans1D2" presStyleIdx="1" presStyleCnt="6"/>
      <dgm:spPr/>
    </dgm:pt>
    <dgm:pt modelId="{1B2685DE-B0A2-4E54-8C41-168E518D22E9}" type="pres">
      <dgm:prSet presAssocID="{FC25919A-8FCB-47EC-B843-CFBB8D6F9236}" presName="childText" presStyleLbl="bgAcc1" presStyleIdx="1" presStyleCnt="6">
        <dgm:presLayoutVars>
          <dgm:bulletEnabled val="1"/>
        </dgm:presLayoutVars>
      </dgm:prSet>
      <dgm:spPr/>
    </dgm:pt>
    <dgm:pt modelId="{03569B13-DAB6-4EAC-8A0A-AFFAD039F1BE}" type="pres">
      <dgm:prSet presAssocID="{A30B88E8-604D-4728-AE88-63D67A403052}" presName="root" presStyleCnt="0"/>
      <dgm:spPr/>
    </dgm:pt>
    <dgm:pt modelId="{97EFBDB3-CA6F-4EB1-A537-3F59EAF8FB79}" type="pres">
      <dgm:prSet presAssocID="{A30B88E8-604D-4728-AE88-63D67A403052}" presName="rootComposite" presStyleCnt="0"/>
      <dgm:spPr/>
    </dgm:pt>
    <dgm:pt modelId="{61E0A2DB-70CB-41D0-89CA-9F92C40D5F34}" type="pres">
      <dgm:prSet presAssocID="{A30B88E8-604D-4728-AE88-63D67A403052}" presName="rootText" presStyleLbl="node1" presStyleIdx="1" presStyleCnt="3"/>
      <dgm:spPr/>
    </dgm:pt>
    <dgm:pt modelId="{A41454EA-58E4-480C-B9F3-18F7E44EA888}" type="pres">
      <dgm:prSet presAssocID="{A30B88E8-604D-4728-AE88-63D67A403052}" presName="rootConnector" presStyleLbl="node1" presStyleIdx="1" presStyleCnt="3"/>
      <dgm:spPr/>
    </dgm:pt>
    <dgm:pt modelId="{9162530B-DED4-4216-8D49-B99EB949CCFE}" type="pres">
      <dgm:prSet presAssocID="{A30B88E8-604D-4728-AE88-63D67A403052}" presName="childShape" presStyleCnt="0"/>
      <dgm:spPr/>
    </dgm:pt>
    <dgm:pt modelId="{486BC9C1-38BC-4691-80A5-055C13013033}" type="pres">
      <dgm:prSet presAssocID="{5CA90DE4-6592-4F43-AB5F-F031EA89DAE3}" presName="Name13" presStyleLbl="parChTrans1D2" presStyleIdx="2" presStyleCnt="6"/>
      <dgm:spPr/>
    </dgm:pt>
    <dgm:pt modelId="{CCC65FA6-91C4-4DA6-967B-5A5AC02063C2}" type="pres">
      <dgm:prSet presAssocID="{69D2FD8E-810B-4A9E-8E6E-77E61F9AA0FF}" presName="childText" presStyleLbl="bgAcc1" presStyleIdx="2" presStyleCnt="6">
        <dgm:presLayoutVars>
          <dgm:bulletEnabled val="1"/>
        </dgm:presLayoutVars>
      </dgm:prSet>
      <dgm:spPr/>
    </dgm:pt>
    <dgm:pt modelId="{60C987A9-5904-4E45-9EED-F728DDFD60B0}" type="pres">
      <dgm:prSet presAssocID="{B6FEC596-902B-472F-A1B5-65BBA4B85A06}" presName="Name13" presStyleLbl="parChTrans1D2" presStyleIdx="3" presStyleCnt="6"/>
      <dgm:spPr/>
    </dgm:pt>
    <dgm:pt modelId="{3E6DA82C-9BCD-4F3F-917E-1760FADC48D5}" type="pres">
      <dgm:prSet presAssocID="{65B2EE27-1BB6-4F42-92D3-C89B8B0806F6}" presName="childText" presStyleLbl="bgAcc1" presStyleIdx="3" presStyleCnt="6">
        <dgm:presLayoutVars>
          <dgm:bulletEnabled val="1"/>
        </dgm:presLayoutVars>
      </dgm:prSet>
      <dgm:spPr/>
    </dgm:pt>
    <dgm:pt modelId="{89479054-A58F-4610-BD29-D9FC5D9B018C}" type="pres">
      <dgm:prSet presAssocID="{80787FB2-C6BC-4CA5-8449-B35D0BF0472E}" presName="root" presStyleCnt="0"/>
      <dgm:spPr/>
    </dgm:pt>
    <dgm:pt modelId="{DD29DA8D-94CC-456F-BC4E-07E1007B3B46}" type="pres">
      <dgm:prSet presAssocID="{80787FB2-C6BC-4CA5-8449-B35D0BF0472E}" presName="rootComposite" presStyleCnt="0"/>
      <dgm:spPr/>
    </dgm:pt>
    <dgm:pt modelId="{00752869-CBC3-48BA-A900-35D2F59D4F72}" type="pres">
      <dgm:prSet presAssocID="{80787FB2-C6BC-4CA5-8449-B35D0BF0472E}" presName="rootText" presStyleLbl="node1" presStyleIdx="2" presStyleCnt="3" custLinFactX="14591" custLinFactNeighborX="100000" custLinFactNeighborY="-4885"/>
      <dgm:spPr/>
    </dgm:pt>
    <dgm:pt modelId="{162DFBBD-613E-4B26-9322-E6F0FBB64F6D}" type="pres">
      <dgm:prSet presAssocID="{80787FB2-C6BC-4CA5-8449-B35D0BF0472E}" presName="rootConnector" presStyleLbl="node1" presStyleIdx="2" presStyleCnt="3"/>
      <dgm:spPr/>
    </dgm:pt>
    <dgm:pt modelId="{3B4EAD0A-3E0B-4A89-AFEB-D2D1A7D19F9F}" type="pres">
      <dgm:prSet presAssocID="{80787FB2-C6BC-4CA5-8449-B35D0BF0472E}" presName="childShape" presStyleCnt="0"/>
      <dgm:spPr/>
    </dgm:pt>
    <dgm:pt modelId="{989A6CB4-7C8A-4708-8953-A3F8334CF826}" type="pres">
      <dgm:prSet presAssocID="{747EAE5D-8520-48C0-AF8A-7E80BA9F15B8}" presName="Name13" presStyleLbl="parChTrans1D2" presStyleIdx="4" presStyleCnt="6"/>
      <dgm:spPr/>
    </dgm:pt>
    <dgm:pt modelId="{BEDCD2FD-F0CC-48F0-82F6-A35D529D07EE}" type="pres">
      <dgm:prSet presAssocID="{B646E6E5-0204-476B-8CC8-63758E527C95}" presName="childText" presStyleLbl="bgAcc1" presStyleIdx="4" presStyleCnt="6">
        <dgm:presLayoutVars>
          <dgm:bulletEnabled val="1"/>
        </dgm:presLayoutVars>
      </dgm:prSet>
      <dgm:spPr/>
    </dgm:pt>
    <dgm:pt modelId="{84AD4EA9-218E-4B5A-966C-589852C97151}" type="pres">
      <dgm:prSet presAssocID="{4184BFC9-0807-439E-BE94-87F556ABBF54}" presName="Name13" presStyleLbl="parChTrans1D2" presStyleIdx="5" presStyleCnt="6"/>
      <dgm:spPr/>
    </dgm:pt>
    <dgm:pt modelId="{A51716B5-4A36-4691-B3F6-3519BF1AFA63}" type="pres">
      <dgm:prSet presAssocID="{AC825573-7F05-451B-9523-77EAED7EAE92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160EEE01-99A4-45DD-B021-F1B02BB1ECD6}" type="presOf" srcId="{65B2EE27-1BB6-4F42-92D3-C89B8B0806F6}" destId="{3E6DA82C-9BCD-4F3F-917E-1760FADC48D5}" srcOrd="0" destOrd="0" presId="urn:microsoft.com/office/officeart/2005/8/layout/hierarchy3"/>
    <dgm:cxn modelId="{8E16572B-F6D1-4573-96EE-36126452880B}" type="presOf" srcId="{A30B88E8-604D-4728-AE88-63D67A403052}" destId="{A41454EA-58E4-480C-B9F3-18F7E44EA888}" srcOrd="1" destOrd="0" presId="urn:microsoft.com/office/officeart/2005/8/layout/hierarchy3"/>
    <dgm:cxn modelId="{AD18682C-C653-4D7D-A01D-C154C9C9682E}" type="presOf" srcId="{A30B88E8-604D-4728-AE88-63D67A403052}" destId="{61E0A2DB-70CB-41D0-89CA-9F92C40D5F34}" srcOrd="0" destOrd="0" presId="urn:microsoft.com/office/officeart/2005/8/layout/hierarchy3"/>
    <dgm:cxn modelId="{0B62062F-4F01-4E9D-85D2-EE31883B5009}" type="presOf" srcId="{B6FEC596-902B-472F-A1B5-65BBA4B85A06}" destId="{60C987A9-5904-4E45-9EED-F728DDFD60B0}" srcOrd="0" destOrd="0" presId="urn:microsoft.com/office/officeart/2005/8/layout/hierarchy3"/>
    <dgm:cxn modelId="{41B14F30-442E-4EDD-B502-5FCEA5B07C0C}" type="presOf" srcId="{80787FB2-C6BC-4CA5-8449-B35D0BF0472E}" destId="{00752869-CBC3-48BA-A900-35D2F59D4F72}" srcOrd="0" destOrd="0" presId="urn:microsoft.com/office/officeart/2005/8/layout/hierarchy3"/>
    <dgm:cxn modelId="{F7146338-FD4A-4022-9B29-C8CB4149EAA4}" srcId="{DFCAD85A-7B6E-4A71-A31B-013D4BE712BC}" destId="{A30B88E8-604D-4728-AE88-63D67A403052}" srcOrd="1" destOrd="0" parTransId="{0514B09D-791F-4274-825F-825F4F42E86D}" sibTransId="{7FA7075C-A9D6-4E97-AC86-849DBCCB58C5}"/>
    <dgm:cxn modelId="{19C93D39-086C-46AB-A7D5-A55F0540AB3D}" type="presOf" srcId="{69D2FD8E-810B-4A9E-8E6E-77E61F9AA0FF}" destId="{CCC65FA6-91C4-4DA6-967B-5A5AC02063C2}" srcOrd="0" destOrd="0" presId="urn:microsoft.com/office/officeart/2005/8/layout/hierarchy3"/>
    <dgm:cxn modelId="{DF7EE43F-88A4-4F81-975D-698987C1C841}" type="presOf" srcId="{80787FB2-C6BC-4CA5-8449-B35D0BF0472E}" destId="{162DFBBD-613E-4B26-9322-E6F0FBB64F6D}" srcOrd="1" destOrd="0" presId="urn:microsoft.com/office/officeart/2005/8/layout/hierarchy3"/>
    <dgm:cxn modelId="{5EAE8842-B5D8-4B2E-BAD9-D2E6D8947928}" type="presOf" srcId="{AC825573-7F05-451B-9523-77EAED7EAE92}" destId="{A51716B5-4A36-4691-B3F6-3519BF1AFA63}" srcOrd="0" destOrd="0" presId="urn:microsoft.com/office/officeart/2005/8/layout/hierarchy3"/>
    <dgm:cxn modelId="{FA3D9262-27E4-4629-839E-23AC54388708}" type="presOf" srcId="{B646E6E5-0204-476B-8CC8-63758E527C95}" destId="{BEDCD2FD-F0CC-48F0-82F6-A35D529D07EE}" srcOrd="0" destOrd="0" presId="urn:microsoft.com/office/officeart/2005/8/layout/hierarchy3"/>
    <dgm:cxn modelId="{FE746E6B-BFBC-4C2D-8BD9-4D525C28CE2F}" type="presOf" srcId="{CEA5C650-648F-4E23-9017-AE59217DC4AF}" destId="{B835F791-4173-48E3-A0C9-9F259E53FD6D}" srcOrd="0" destOrd="0" presId="urn:microsoft.com/office/officeart/2005/8/layout/hierarchy3"/>
    <dgm:cxn modelId="{78F68D7A-3AD8-40C8-A4A1-9994E9FBB1DF}" srcId="{80787FB2-C6BC-4CA5-8449-B35D0BF0472E}" destId="{AC825573-7F05-451B-9523-77EAED7EAE92}" srcOrd="1" destOrd="0" parTransId="{4184BFC9-0807-439E-BE94-87F556ABBF54}" sibTransId="{0C80F6C6-E912-4EE0-9F99-2AD5B9CF1516}"/>
    <dgm:cxn modelId="{C4F6767B-E025-4AD2-B7CA-31DE21ED79B5}" srcId="{A30B88E8-604D-4728-AE88-63D67A403052}" destId="{65B2EE27-1BB6-4F42-92D3-C89B8B0806F6}" srcOrd="1" destOrd="0" parTransId="{B6FEC596-902B-472F-A1B5-65BBA4B85A06}" sibTransId="{5C1D5E44-A6B2-42C2-837B-51DA17F92759}"/>
    <dgm:cxn modelId="{48EADD87-37B9-4D10-80CA-9B0A9C5FD61C}" srcId="{E853A618-C3AD-41A0-878A-E16041FD2232}" destId="{CEA5C650-648F-4E23-9017-AE59217DC4AF}" srcOrd="0" destOrd="0" parTransId="{DFDE9AD6-17B7-4E02-9CC5-852F0A5C3768}" sibTransId="{DCE72621-2325-421B-A19E-D07FBE96E6F7}"/>
    <dgm:cxn modelId="{1207CC8D-23E1-47C8-B5DE-5C3AE42B8A50}" type="presOf" srcId="{2EA1E192-A5CE-4383-ADEC-9BC9B4418BB6}" destId="{122B1F2A-79C1-43FC-AC2E-53F0435A8FD7}" srcOrd="0" destOrd="0" presId="urn:microsoft.com/office/officeart/2005/8/layout/hierarchy3"/>
    <dgm:cxn modelId="{94CBB594-7445-4DB0-9972-38CB9F03CE7D}" type="presOf" srcId="{DFDE9AD6-17B7-4E02-9CC5-852F0A5C3768}" destId="{C4D467CC-27A4-474D-B977-CAABA63F5669}" srcOrd="0" destOrd="0" presId="urn:microsoft.com/office/officeart/2005/8/layout/hierarchy3"/>
    <dgm:cxn modelId="{53F640A4-E632-4363-AFAE-64D0008ABB19}" type="presOf" srcId="{5CA90DE4-6592-4F43-AB5F-F031EA89DAE3}" destId="{486BC9C1-38BC-4691-80A5-055C13013033}" srcOrd="0" destOrd="0" presId="urn:microsoft.com/office/officeart/2005/8/layout/hierarchy3"/>
    <dgm:cxn modelId="{164F4BA4-F8D2-42E7-B32C-CA1AC85B85E6}" srcId="{DFCAD85A-7B6E-4A71-A31B-013D4BE712BC}" destId="{80787FB2-C6BC-4CA5-8449-B35D0BF0472E}" srcOrd="2" destOrd="0" parTransId="{BEDA2F92-F28A-421D-B593-D0F163301BCE}" sibTransId="{B4B18949-795C-4BAB-A0C5-0B1D7D769175}"/>
    <dgm:cxn modelId="{93A99AB4-3562-483A-AA7B-DC579937834C}" srcId="{A30B88E8-604D-4728-AE88-63D67A403052}" destId="{69D2FD8E-810B-4A9E-8E6E-77E61F9AA0FF}" srcOrd="0" destOrd="0" parTransId="{5CA90DE4-6592-4F43-AB5F-F031EA89DAE3}" sibTransId="{08CFEDAA-B350-42DC-AE05-F33320A50D30}"/>
    <dgm:cxn modelId="{5A46C1BF-0773-4D7F-839D-4BA21AC29F7A}" srcId="{DFCAD85A-7B6E-4A71-A31B-013D4BE712BC}" destId="{E853A618-C3AD-41A0-878A-E16041FD2232}" srcOrd="0" destOrd="0" parTransId="{FB22A06D-8745-456A-A28B-3B0C434174AC}" sibTransId="{C204896A-6299-4F93-80CA-BB152AD99EA6}"/>
    <dgm:cxn modelId="{833C15C5-55BB-4433-BB74-355EDF7695F9}" type="presOf" srcId="{747EAE5D-8520-48C0-AF8A-7E80BA9F15B8}" destId="{989A6CB4-7C8A-4708-8953-A3F8334CF826}" srcOrd="0" destOrd="0" presId="urn:microsoft.com/office/officeart/2005/8/layout/hierarchy3"/>
    <dgm:cxn modelId="{CB9C43CD-8FD7-41B1-B296-8F0D626CEBB3}" type="presOf" srcId="{FC25919A-8FCB-47EC-B843-CFBB8D6F9236}" destId="{1B2685DE-B0A2-4E54-8C41-168E518D22E9}" srcOrd="0" destOrd="0" presId="urn:microsoft.com/office/officeart/2005/8/layout/hierarchy3"/>
    <dgm:cxn modelId="{EC420FE3-61B1-4111-B188-1F1CD0AAFF10}" srcId="{E853A618-C3AD-41A0-878A-E16041FD2232}" destId="{FC25919A-8FCB-47EC-B843-CFBB8D6F9236}" srcOrd="1" destOrd="0" parTransId="{2EA1E192-A5CE-4383-ADEC-9BC9B4418BB6}" sibTransId="{8A8EBFFF-FBDF-4D6F-B2FB-6899D8D86CAB}"/>
    <dgm:cxn modelId="{BFAA26F0-445A-47AA-A676-19D2C60C959A}" srcId="{80787FB2-C6BC-4CA5-8449-B35D0BF0472E}" destId="{B646E6E5-0204-476B-8CC8-63758E527C95}" srcOrd="0" destOrd="0" parTransId="{747EAE5D-8520-48C0-AF8A-7E80BA9F15B8}" sibTransId="{8BB13FF4-D930-4A81-A53E-8ED85C96E30C}"/>
    <dgm:cxn modelId="{2BB387F4-51E4-4F67-9676-978E6E36BBFB}" type="presOf" srcId="{E853A618-C3AD-41A0-878A-E16041FD2232}" destId="{AACECDA1-DD9E-4846-9971-CB48589142F1}" srcOrd="0" destOrd="0" presId="urn:microsoft.com/office/officeart/2005/8/layout/hierarchy3"/>
    <dgm:cxn modelId="{67B2E2F5-2AD9-4194-8722-B54FE892A4FD}" type="presOf" srcId="{DFCAD85A-7B6E-4A71-A31B-013D4BE712BC}" destId="{3F855068-2962-409E-A6EC-9DA9762FDAD1}" srcOrd="0" destOrd="0" presId="urn:microsoft.com/office/officeart/2005/8/layout/hierarchy3"/>
    <dgm:cxn modelId="{90A2D9F7-4A06-4CB8-B2C0-14C59F3263E9}" type="presOf" srcId="{E853A618-C3AD-41A0-878A-E16041FD2232}" destId="{23C827D4-E68E-4A8A-87A7-210B1797A34A}" srcOrd="1" destOrd="0" presId="urn:microsoft.com/office/officeart/2005/8/layout/hierarchy3"/>
    <dgm:cxn modelId="{B8E58DFA-1F83-41BC-BB9D-E022D002B243}" type="presOf" srcId="{4184BFC9-0807-439E-BE94-87F556ABBF54}" destId="{84AD4EA9-218E-4B5A-966C-589852C97151}" srcOrd="0" destOrd="0" presId="urn:microsoft.com/office/officeart/2005/8/layout/hierarchy3"/>
    <dgm:cxn modelId="{B9C6337B-3738-4804-8A9B-903B1F520375}" type="presParOf" srcId="{3F855068-2962-409E-A6EC-9DA9762FDAD1}" destId="{A17D9AB2-E4C5-4723-9E1F-BFA81579F3A1}" srcOrd="0" destOrd="0" presId="urn:microsoft.com/office/officeart/2005/8/layout/hierarchy3"/>
    <dgm:cxn modelId="{35A61E47-C3B2-4BAB-819E-CFFE1354F9EE}" type="presParOf" srcId="{A17D9AB2-E4C5-4723-9E1F-BFA81579F3A1}" destId="{97DA9E00-85E2-47C5-AB53-55707875F0D7}" srcOrd="0" destOrd="0" presId="urn:microsoft.com/office/officeart/2005/8/layout/hierarchy3"/>
    <dgm:cxn modelId="{192B01C5-0F53-4AC7-8977-78427E264A7D}" type="presParOf" srcId="{97DA9E00-85E2-47C5-AB53-55707875F0D7}" destId="{AACECDA1-DD9E-4846-9971-CB48589142F1}" srcOrd="0" destOrd="0" presId="urn:microsoft.com/office/officeart/2005/8/layout/hierarchy3"/>
    <dgm:cxn modelId="{B7B449C4-D85F-47C7-8B83-4BA29A6A7FF2}" type="presParOf" srcId="{97DA9E00-85E2-47C5-AB53-55707875F0D7}" destId="{23C827D4-E68E-4A8A-87A7-210B1797A34A}" srcOrd="1" destOrd="0" presId="urn:microsoft.com/office/officeart/2005/8/layout/hierarchy3"/>
    <dgm:cxn modelId="{B1EAEFE9-4492-4498-83E6-4C4FAE96BA85}" type="presParOf" srcId="{A17D9AB2-E4C5-4723-9E1F-BFA81579F3A1}" destId="{3E8A373B-A0DF-4A21-852E-AE259A77DA24}" srcOrd="1" destOrd="0" presId="urn:microsoft.com/office/officeart/2005/8/layout/hierarchy3"/>
    <dgm:cxn modelId="{828FE043-C7F9-4A36-9846-AFD6D1B2B120}" type="presParOf" srcId="{3E8A373B-A0DF-4A21-852E-AE259A77DA24}" destId="{C4D467CC-27A4-474D-B977-CAABA63F5669}" srcOrd="0" destOrd="0" presId="urn:microsoft.com/office/officeart/2005/8/layout/hierarchy3"/>
    <dgm:cxn modelId="{6451C7A9-E549-4FF7-95B9-CA1E7EBA4BED}" type="presParOf" srcId="{3E8A373B-A0DF-4A21-852E-AE259A77DA24}" destId="{B835F791-4173-48E3-A0C9-9F259E53FD6D}" srcOrd="1" destOrd="0" presId="urn:microsoft.com/office/officeart/2005/8/layout/hierarchy3"/>
    <dgm:cxn modelId="{62123B4E-28F3-47B4-B16C-10545AF9481E}" type="presParOf" srcId="{3E8A373B-A0DF-4A21-852E-AE259A77DA24}" destId="{122B1F2A-79C1-43FC-AC2E-53F0435A8FD7}" srcOrd="2" destOrd="0" presId="urn:microsoft.com/office/officeart/2005/8/layout/hierarchy3"/>
    <dgm:cxn modelId="{B6C6425B-935E-46A3-B826-095630E1360A}" type="presParOf" srcId="{3E8A373B-A0DF-4A21-852E-AE259A77DA24}" destId="{1B2685DE-B0A2-4E54-8C41-168E518D22E9}" srcOrd="3" destOrd="0" presId="urn:microsoft.com/office/officeart/2005/8/layout/hierarchy3"/>
    <dgm:cxn modelId="{0D47B5D9-EA5B-4922-8CCD-3CF9A9AD8825}" type="presParOf" srcId="{3F855068-2962-409E-A6EC-9DA9762FDAD1}" destId="{03569B13-DAB6-4EAC-8A0A-AFFAD039F1BE}" srcOrd="1" destOrd="0" presId="urn:microsoft.com/office/officeart/2005/8/layout/hierarchy3"/>
    <dgm:cxn modelId="{DBE9E9EE-FA8C-4284-83E1-28C5B15F57F4}" type="presParOf" srcId="{03569B13-DAB6-4EAC-8A0A-AFFAD039F1BE}" destId="{97EFBDB3-CA6F-4EB1-A537-3F59EAF8FB79}" srcOrd="0" destOrd="0" presId="urn:microsoft.com/office/officeart/2005/8/layout/hierarchy3"/>
    <dgm:cxn modelId="{5A862D3A-9CB6-482B-9EBD-42369B4E58CA}" type="presParOf" srcId="{97EFBDB3-CA6F-4EB1-A537-3F59EAF8FB79}" destId="{61E0A2DB-70CB-41D0-89CA-9F92C40D5F34}" srcOrd="0" destOrd="0" presId="urn:microsoft.com/office/officeart/2005/8/layout/hierarchy3"/>
    <dgm:cxn modelId="{C0732ADB-BFD6-4296-8088-14A921BA6B61}" type="presParOf" srcId="{97EFBDB3-CA6F-4EB1-A537-3F59EAF8FB79}" destId="{A41454EA-58E4-480C-B9F3-18F7E44EA888}" srcOrd="1" destOrd="0" presId="urn:microsoft.com/office/officeart/2005/8/layout/hierarchy3"/>
    <dgm:cxn modelId="{94B3390B-E7EC-43CD-85F4-6A0FD1AD45D1}" type="presParOf" srcId="{03569B13-DAB6-4EAC-8A0A-AFFAD039F1BE}" destId="{9162530B-DED4-4216-8D49-B99EB949CCFE}" srcOrd="1" destOrd="0" presId="urn:microsoft.com/office/officeart/2005/8/layout/hierarchy3"/>
    <dgm:cxn modelId="{4E72172F-E39D-48EC-8F09-9C2BBED9232F}" type="presParOf" srcId="{9162530B-DED4-4216-8D49-B99EB949CCFE}" destId="{486BC9C1-38BC-4691-80A5-055C13013033}" srcOrd="0" destOrd="0" presId="urn:microsoft.com/office/officeart/2005/8/layout/hierarchy3"/>
    <dgm:cxn modelId="{93EBD77F-B64D-4BFA-B40C-A3448F2438F2}" type="presParOf" srcId="{9162530B-DED4-4216-8D49-B99EB949CCFE}" destId="{CCC65FA6-91C4-4DA6-967B-5A5AC02063C2}" srcOrd="1" destOrd="0" presId="urn:microsoft.com/office/officeart/2005/8/layout/hierarchy3"/>
    <dgm:cxn modelId="{F68DC178-4207-4318-A790-8D9240B86980}" type="presParOf" srcId="{9162530B-DED4-4216-8D49-B99EB949CCFE}" destId="{60C987A9-5904-4E45-9EED-F728DDFD60B0}" srcOrd="2" destOrd="0" presId="urn:microsoft.com/office/officeart/2005/8/layout/hierarchy3"/>
    <dgm:cxn modelId="{16098851-7036-4BAF-8AEE-BD04F24F05CA}" type="presParOf" srcId="{9162530B-DED4-4216-8D49-B99EB949CCFE}" destId="{3E6DA82C-9BCD-4F3F-917E-1760FADC48D5}" srcOrd="3" destOrd="0" presId="urn:microsoft.com/office/officeart/2005/8/layout/hierarchy3"/>
    <dgm:cxn modelId="{0F20DDB3-B455-46F7-BB72-4B4A3555462E}" type="presParOf" srcId="{3F855068-2962-409E-A6EC-9DA9762FDAD1}" destId="{89479054-A58F-4610-BD29-D9FC5D9B018C}" srcOrd="2" destOrd="0" presId="urn:microsoft.com/office/officeart/2005/8/layout/hierarchy3"/>
    <dgm:cxn modelId="{10312B19-161F-4FFE-8CD4-7AEE9F86EE49}" type="presParOf" srcId="{89479054-A58F-4610-BD29-D9FC5D9B018C}" destId="{DD29DA8D-94CC-456F-BC4E-07E1007B3B46}" srcOrd="0" destOrd="0" presId="urn:microsoft.com/office/officeart/2005/8/layout/hierarchy3"/>
    <dgm:cxn modelId="{C6C3283E-DEF2-4412-8751-877B25A4DBB2}" type="presParOf" srcId="{DD29DA8D-94CC-456F-BC4E-07E1007B3B46}" destId="{00752869-CBC3-48BA-A900-35D2F59D4F72}" srcOrd="0" destOrd="0" presId="urn:microsoft.com/office/officeart/2005/8/layout/hierarchy3"/>
    <dgm:cxn modelId="{E0658944-9314-4D85-AB26-C24837C23A5F}" type="presParOf" srcId="{DD29DA8D-94CC-456F-BC4E-07E1007B3B46}" destId="{162DFBBD-613E-4B26-9322-E6F0FBB64F6D}" srcOrd="1" destOrd="0" presId="urn:microsoft.com/office/officeart/2005/8/layout/hierarchy3"/>
    <dgm:cxn modelId="{B18E144D-6117-449D-9650-40C23B855502}" type="presParOf" srcId="{89479054-A58F-4610-BD29-D9FC5D9B018C}" destId="{3B4EAD0A-3E0B-4A89-AFEB-D2D1A7D19F9F}" srcOrd="1" destOrd="0" presId="urn:microsoft.com/office/officeart/2005/8/layout/hierarchy3"/>
    <dgm:cxn modelId="{2E467378-7752-4965-8AC4-22C60AEC13D5}" type="presParOf" srcId="{3B4EAD0A-3E0B-4A89-AFEB-D2D1A7D19F9F}" destId="{989A6CB4-7C8A-4708-8953-A3F8334CF826}" srcOrd="0" destOrd="0" presId="urn:microsoft.com/office/officeart/2005/8/layout/hierarchy3"/>
    <dgm:cxn modelId="{D8379AA4-FE9C-44B9-A1A3-BED981ED54F7}" type="presParOf" srcId="{3B4EAD0A-3E0B-4A89-AFEB-D2D1A7D19F9F}" destId="{BEDCD2FD-F0CC-48F0-82F6-A35D529D07EE}" srcOrd="1" destOrd="0" presId="urn:microsoft.com/office/officeart/2005/8/layout/hierarchy3"/>
    <dgm:cxn modelId="{92C62655-F562-4F22-9E2B-A52E3C22FB00}" type="presParOf" srcId="{3B4EAD0A-3E0B-4A89-AFEB-D2D1A7D19F9F}" destId="{84AD4EA9-218E-4B5A-966C-589852C97151}" srcOrd="2" destOrd="0" presId="urn:microsoft.com/office/officeart/2005/8/layout/hierarchy3"/>
    <dgm:cxn modelId="{816D6A4F-CBD0-43A3-948B-505832D5B629}" type="presParOf" srcId="{3B4EAD0A-3E0B-4A89-AFEB-D2D1A7D19F9F}" destId="{A51716B5-4A36-4691-B3F6-3519BF1AFA63}" srcOrd="3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ECDA1-DD9E-4846-9971-CB48589142F1}">
      <dsp:nvSpPr>
        <dsp:cNvPr id="0" name=""/>
        <dsp:cNvSpPr/>
      </dsp:nvSpPr>
      <dsp:spPr>
        <a:xfrm>
          <a:off x="1084" y="529364"/>
          <a:ext cx="2536788" cy="1268394"/>
        </a:xfrm>
        <a:prstGeom prst="roundRect">
          <a:avLst>
            <a:gd name="adj" fmla="val 10000"/>
          </a:avLst>
        </a:prstGeom>
        <a:solidFill>
          <a:srgbClr val="219D1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  <a:t>ASYSTENCI </a:t>
          </a:r>
          <a:b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</a:br>
          <a: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  <a:t>I KOORDYNATORZY  KULTUROWI</a:t>
          </a:r>
        </a:p>
      </dsp:txBody>
      <dsp:txXfrm>
        <a:off x="38234" y="566514"/>
        <a:ext cx="2462488" cy="1194094"/>
      </dsp:txXfrm>
    </dsp:sp>
    <dsp:sp modelId="{C4D467CC-27A4-474D-B977-CAABA63F5669}">
      <dsp:nvSpPr>
        <dsp:cNvPr id="0" name=""/>
        <dsp:cNvSpPr/>
      </dsp:nvSpPr>
      <dsp:spPr>
        <a:xfrm>
          <a:off x="254762" y="1797758"/>
          <a:ext cx="253678" cy="951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295"/>
              </a:lnTo>
              <a:lnTo>
                <a:pt x="253678" y="951295"/>
              </a:lnTo>
            </a:path>
          </a:pathLst>
        </a:custGeom>
        <a:noFill/>
        <a:ln w="1270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5F791-4173-48E3-A0C9-9F259E53FD6D}">
      <dsp:nvSpPr>
        <dsp:cNvPr id="0" name=""/>
        <dsp:cNvSpPr/>
      </dsp:nvSpPr>
      <dsp:spPr>
        <a:xfrm>
          <a:off x="508441" y="2114857"/>
          <a:ext cx="2029431" cy="1268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Współpraca z asystentami kulturowymi na terenie szkoły</a:t>
          </a:r>
        </a:p>
      </dsp:txBody>
      <dsp:txXfrm>
        <a:off x="545591" y="2152007"/>
        <a:ext cx="1955131" cy="1194094"/>
      </dsp:txXfrm>
    </dsp:sp>
    <dsp:sp modelId="{122B1F2A-79C1-43FC-AC2E-53F0435A8FD7}">
      <dsp:nvSpPr>
        <dsp:cNvPr id="0" name=""/>
        <dsp:cNvSpPr/>
      </dsp:nvSpPr>
      <dsp:spPr>
        <a:xfrm>
          <a:off x="254762" y="1797758"/>
          <a:ext cx="253678" cy="2536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6788"/>
              </a:lnTo>
              <a:lnTo>
                <a:pt x="253678" y="2536788"/>
              </a:lnTo>
            </a:path>
          </a:pathLst>
        </a:custGeom>
        <a:noFill/>
        <a:ln w="1270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685DE-B0A2-4E54-8C41-168E518D22E9}">
      <dsp:nvSpPr>
        <dsp:cNvPr id="0" name=""/>
        <dsp:cNvSpPr/>
      </dsp:nvSpPr>
      <dsp:spPr>
        <a:xfrm>
          <a:off x="508441" y="3700350"/>
          <a:ext cx="2029431" cy="1268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Utworzenie stanowiska koordynatora ds.  wielokulturowości</a:t>
          </a:r>
        </a:p>
      </dsp:txBody>
      <dsp:txXfrm>
        <a:off x="545591" y="3737500"/>
        <a:ext cx="1955131" cy="1194094"/>
      </dsp:txXfrm>
    </dsp:sp>
    <dsp:sp modelId="{61E0A2DB-70CB-41D0-89CA-9F92C40D5F34}">
      <dsp:nvSpPr>
        <dsp:cNvPr id="0" name=""/>
        <dsp:cNvSpPr/>
      </dsp:nvSpPr>
      <dsp:spPr>
        <a:xfrm>
          <a:off x="3172070" y="529364"/>
          <a:ext cx="2536788" cy="1268394"/>
        </a:xfrm>
        <a:prstGeom prst="roundRect">
          <a:avLst>
            <a:gd name="adj" fmla="val 10000"/>
          </a:avLst>
        </a:prstGeom>
        <a:solidFill>
          <a:srgbClr val="219D1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  <a:t>WARSZTATY KULTUROWE </a:t>
          </a:r>
          <a:b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</a:br>
          <a: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  <a:t>I SZKOLENIA DLA NAUCZYCIELI</a:t>
          </a:r>
        </a:p>
      </dsp:txBody>
      <dsp:txXfrm>
        <a:off x="3209220" y="566514"/>
        <a:ext cx="2462488" cy="1194094"/>
      </dsp:txXfrm>
    </dsp:sp>
    <dsp:sp modelId="{486BC9C1-38BC-4691-80A5-055C13013033}">
      <dsp:nvSpPr>
        <dsp:cNvPr id="0" name=""/>
        <dsp:cNvSpPr/>
      </dsp:nvSpPr>
      <dsp:spPr>
        <a:xfrm>
          <a:off x="3425748" y="1797758"/>
          <a:ext cx="253678" cy="951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295"/>
              </a:lnTo>
              <a:lnTo>
                <a:pt x="253678" y="951295"/>
              </a:lnTo>
            </a:path>
          </a:pathLst>
        </a:custGeom>
        <a:noFill/>
        <a:ln w="1270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65FA6-91C4-4DA6-967B-5A5AC02063C2}">
      <dsp:nvSpPr>
        <dsp:cNvPr id="0" name=""/>
        <dsp:cNvSpPr/>
      </dsp:nvSpPr>
      <dsp:spPr>
        <a:xfrm>
          <a:off x="3679427" y="2114857"/>
          <a:ext cx="2029431" cy="1268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Konsultacje kulturowe, dla nauczycieli</a:t>
          </a:r>
        </a:p>
      </dsp:txBody>
      <dsp:txXfrm>
        <a:off x="3716577" y="2152007"/>
        <a:ext cx="1955131" cy="1194094"/>
      </dsp:txXfrm>
    </dsp:sp>
    <dsp:sp modelId="{60C987A9-5904-4E45-9EED-F728DDFD60B0}">
      <dsp:nvSpPr>
        <dsp:cNvPr id="0" name=""/>
        <dsp:cNvSpPr/>
      </dsp:nvSpPr>
      <dsp:spPr>
        <a:xfrm>
          <a:off x="3425748" y="1797758"/>
          <a:ext cx="253678" cy="2536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6788"/>
              </a:lnTo>
              <a:lnTo>
                <a:pt x="253678" y="2536788"/>
              </a:lnTo>
            </a:path>
          </a:pathLst>
        </a:custGeom>
        <a:noFill/>
        <a:ln w="1270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DA82C-9BCD-4F3F-917E-1760FADC48D5}">
      <dsp:nvSpPr>
        <dsp:cNvPr id="0" name=""/>
        <dsp:cNvSpPr/>
      </dsp:nvSpPr>
      <dsp:spPr>
        <a:xfrm>
          <a:off x="3679427" y="3700350"/>
          <a:ext cx="2029431" cy="1268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Szkolenia prawne dla nauczycieli z zakresu prawa cudzoziemskiego </a:t>
          </a:r>
          <a:b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</a:b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w polskiej szkole </a:t>
          </a:r>
        </a:p>
      </dsp:txBody>
      <dsp:txXfrm>
        <a:off x="3716577" y="3737500"/>
        <a:ext cx="1955131" cy="1194094"/>
      </dsp:txXfrm>
    </dsp:sp>
    <dsp:sp modelId="{00752869-CBC3-48BA-A900-35D2F59D4F72}">
      <dsp:nvSpPr>
        <dsp:cNvPr id="0" name=""/>
        <dsp:cNvSpPr/>
      </dsp:nvSpPr>
      <dsp:spPr>
        <a:xfrm>
          <a:off x="6344140" y="467403"/>
          <a:ext cx="2536788" cy="1268394"/>
        </a:xfrm>
        <a:prstGeom prst="roundRect">
          <a:avLst>
            <a:gd name="adj" fmla="val 10000"/>
          </a:avLst>
        </a:prstGeom>
        <a:solidFill>
          <a:srgbClr val="219D1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  <a:t>NAUKA</a:t>
          </a:r>
          <a:b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</a:br>
          <a:r>
            <a:rPr lang="pl-PL" sz="1600" b="1" kern="1200" dirty="0">
              <a:latin typeface="+mj-lt"/>
              <a:ea typeface="+mn-ea"/>
              <a:cs typeface="Times New Roman" panose="02020603050405020304" pitchFamily="18" charset="0"/>
            </a:rPr>
            <a:t> JĘZYKA</a:t>
          </a:r>
        </a:p>
      </dsp:txBody>
      <dsp:txXfrm>
        <a:off x="6381290" y="504553"/>
        <a:ext cx="2462488" cy="1194094"/>
      </dsp:txXfrm>
    </dsp:sp>
    <dsp:sp modelId="{989A6CB4-7C8A-4708-8953-A3F8334CF826}">
      <dsp:nvSpPr>
        <dsp:cNvPr id="0" name=""/>
        <dsp:cNvSpPr/>
      </dsp:nvSpPr>
      <dsp:spPr>
        <a:xfrm>
          <a:off x="6597819" y="1735797"/>
          <a:ext cx="252594" cy="1013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3256"/>
              </a:lnTo>
              <a:lnTo>
                <a:pt x="252594" y="1013256"/>
              </a:lnTo>
            </a:path>
          </a:pathLst>
        </a:custGeom>
        <a:noFill/>
        <a:ln w="1270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CD2FD-F0CC-48F0-82F6-A35D529D07EE}">
      <dsp:nvSpPr>
        <dsp:cNvPr id="0" name=""/>
        <dsp:cNvSpPr/>
      </dsp:nvSpPr>
      <dsp:spPr>
        <a:xfrm>
          <a:off x="6850413" y="2114857"/>
          <a:ext cx="2029431" cy="1268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Opracowanie programu do nauczania języka polskiego </a:t>
          </a:r>
          <a:r>
            <a:rPr lang="pl-PL" sz="1600" kern="1200" dirty="0">
              <a:latin typeface="+mn-lt"/>
              <a:ea typeface="+mn-ea"/>
              <a:cs typeface="Times New Roman" panose="02020603050405020304" pitchFamily="18" charset="0"/>
            </a:rPr>
            <a:t>jako obcego</a:t>
          </a:r>
        </a:p>
      </dsp:txBody>
      <dsp:txXfrm>
        <a:off x="6887563" y="2152007"/>
        <a:ext cx="1955131" cy="1194094"/>
      </dsp:txXfrm>
    </dsp:sp>
    <dsp:sp modelId="{84AD4EA9-218E-4B5A-966C-589852C97151}">
      <dsp:nvSpPr>
        <dsp:cNvPr id="0" name=""/>
        <dsp:cNvSpPr/>
      </dsp:nvSpPr>
      <dsp:spPr>
        <a:xfrm>
          <a:off x="6597819" y="1735797"/>
          <a:ext cx="252594" cy="2598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8749"/>
              </a:lnTo>
              <a:lnTo>
                <a:pt x="252594" y="2598749"/>
              </a:lnTo>
            </a:path>
          </a:pathLst>
        </a:custGeom>
        <a:noFill/>
        <a:ln w="1270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716B5-4A36-4691-B3F6-3519BF1AFA63}">
      <dsp:nvSpPr>
        <dsp:cNvPr id="0" name=""/>
        <dsp:cNvSpPr/>
      </dsp:nvSpPr>
      <dsp:spPr>
        <a:xfrm>
          <a:off x="6850413" y="3700350"/>
          <a:ext cx="2029431" cy="1268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6350" cap="flat" cmpd="sng" algn="ctr">
          <a:solidFill>
            <a:srgbClr val="219D1B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400" kern="1200" dirty="0">
              <a:latin typeface="+mn-lt"/>
              <a:ea typeface="+mn-ea"/>
              <a:cs typeface="Times New Roman" panose="02020603050405020304" pitchFamily="18" charset="0"/>
            </a:rPr>
            <a:t>Dodatkowe lekcje języka polskiego dla uczniów cudzoziemskich</a:t>
          </a:r>
        </a:p>
      </dsp:txBody>
      <dsp:txXfrm>
        <a:off x="6887563" y="3737500"/>
        <a:ext cx="1955131" cy="1194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0.13433</cdr:x>
      <cdr:y>0.35498</cdr:y>
    </cdr:from>
    <cdr:to>
      <cdr:x>0.22264</cdr:x>
      <cdr:y>0.41991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822960" y="1249680"/>
          <a:ext cx="5410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1600" dirty="0">
              <a:solidFill>
                <a:schemeClr val="tx1"/>
              </a:solidFill>
              <a:cs typeface="Times New Roman" panose="02020603050405020304" pitchFamily="18" charset="0"/>
            </a:rPr>
            <a:t>92</a:t>
          </a:r>
        </a:p>
      </cdr:txBody>
    </cdr:sp>
  </cdr:relSizeAnchor>
  <cdr:relSizeAnchor xmlns:cdr="http://schemas.openxmlformats.org/drawingml/2006/chartDrawing">
    <cdr:from>
      <cdr:x>0.30846</cdr:x>
      <cdr:y>0.30519</cdr:y>
    </cdr:from>
    <cdr:to>
      <cdr:x>0.40547</cdr:x>
      <cdr:y>0.37879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1889760" y="1074420"/>
          <a:ext cx="594360" cy="259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>
              <a:solidFill>
                <a:schemeClr val="tx1"/>
              </a:solidFill>
              <a:cs typeface="Times New Roman" panose="02020603050405020304" pitchFamily="18" charset="0"/>
            </a:rPr>
            <a:t>106</a:t>
          </a:r>
        </a:p>
      </cdr:txBody>
    </cdr:sp>
  </cdr:relSizeAnchor>
  <cdr:relSizeAnchor xmlns:cdr="http://schemas.openxmlformats.org/drawingml/2006/chartDrawing">
    <cdr:from>
      <cdr:x>0.48881</cdr:x>
      <cdr:y>0.26407</cdr:y>
    </cdr:from>
    <cdr:to>
      <cdr:x>0.56592</cdr:x>
      <cdr:y>0.3355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2994660" y="929640"/>
          <a:ext cx="472440" cy="251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>
              <a:cs typeface="Times New Roman" panose="02020603050405020304" pitchFamily="18" charset="0"/>
            </a:rPr>
            <a:t>116</a:t>
          </a:r>
        </a:p>
      </cdr:txBody>
    </cdr:sp>
  </cdr:relSizeAnchor>
  <cdr:relSizeAnchor xmlns:cdr="http://schemas.openxmlformats.org/drawingml/2006/chartDrawing">
    <cdr:from>
      <cdr:x>0.6704</cdr:x>
      <cdr:y>0.19675</cdr:y>
    </cdr:from>
    <cdr:to>
      <cdr:x>0.77861</cdr:x>
      <cdr:y>0.26181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5465188" y="1083960"/>
          <a:ext cx="882142" cy="358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>
              <a:cs typeface="Times New Roman" panose="02020603050405020304" pitchFamily="18" charset="0"/>
            </a:rPr>
            <a:t>138</a:t>
          </a:r>
        </a:p>
      </cdr:txBody>
    </cdr:sp>
  </cdr:relSizeAnchor>
  <cdr:relSizeAnchor xmlns:cdr="http://schemas.openxmlformats.org/drawingml/2006/chartDrawing">
    <cdr:from>
      <cdr:x>0.84826</cdr:x>
      <cdr:y>0.14684</cdr:y>
    </cdr:from>
    <cdr:to>
      <cdr:x>0.9602</cdr:x>
      <cdr:y>0.21004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5196840" y="601980"/>
          <a:ext cx="685800" cy="259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>
              <a:cs typeface="Times New Roman" panose="02020603050405020304" pitchFamily="18" charset="0"/>
            </a:rPr>
            <a:t>150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370E4-80EA-4AE1-AF90-574F507EBCA0}" type="datetimeFigureOut">
              <a:rPr lang="pl-PL" smtClean="0"/>
              <a:t>28.11.2023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314AE-D27D-4C08-9997-FEA7D186A6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53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296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21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14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689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58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20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22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037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1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93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57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27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58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232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0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24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21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78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58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84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5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96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90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26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11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885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2707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5645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200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70BA5-7F43-1A42-BD68-94EB7259E5DB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391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70BA5-7F43-1A42-BD68-94EB7259E5DB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2687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69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8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355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314AE-D27D-4C08-9997-FEA7D186A6E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50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09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61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14AE-D27D-4C08-9997-FEA7D186A6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41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B73160-0838-4033-BCD7-243850120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901751-AE8B-4623-9B6B-16177C05E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C1BA65-FB92-4C65-9A6D-66B85E9A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D3FF-4E92-9D4D-892A-631921599A12}" type="datetime1">
              <a:rPr lang="pl-PL" smtClean="0"/>
              <a:t>28.11.2023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B51F96-2B83-4C2B-972E-BC9C003F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95EF96-C0BC-4006-B350-287CA3F1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175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E650E2-DAE2-44CB-ABEB-03BF0EC7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5747478-43B9-4CFD-92D5-15CDFFB04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86C60C-BEF7-431D-B5F1-9988451C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5EB6-3F90-6F47-A44F-BC077F4B67FA}" type="datetime1">
              <a:rPr lang="pl-PL" smtClean="0"/>
              <a:t>28.11.2023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E67DA3-F2A2-4745-A788-491CA56C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A488F6-F375-4942-BB2E-D464A5F5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02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A4629CF-B205-45BA-BDE9-A175D3D7E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EC6109-C474-4798-A001-081D6310B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A4AB28-82DE-4FAC-BB82-BF471900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0DA-2138-F642-A5D0-11BF11DE25FC}" type="datetime1">
              <a:rPr lang="pl-PL" smtClean="0"/>
              <a:t>28.11.2023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D6B57D-4929-4A1A-A7E9-29896C3A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3A298B-80E0-48D4-8A83-207D0A7E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30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392566-2680-434B-ABFD-A262A298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8F7C13-B6EC-4670-A3A6-11D22B41B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E2F5F7-CF15-4C32-9D77-A2639089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8E6B-EDA0-1B49-9166-C19DA60A98BF}" type="datetime1">
              <a:rPr lang="pl-PL" smtClean="0"/>
              <a:t>28.11.2023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CA8107-2495-4B97-A4EB-41A9EA26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1006DC-E785-4CEF-8190-67DF65B6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542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E646E0-3E58-4060-8B9E-0DB9B8061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334EC8-F03C-466B-9ABC-855905354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741F22-95AA-48C7-8501-E07788E28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9CBC-E377-E243-A064-72644D2E1C5D}" type="datetime1">
              <a:rPr lang="pl-PL" smtClean="0"/>
              <a:t>28.11.2023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02945B-99CD-42FB-A18E-09A268EE8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568222-5110-46E5-BEA2-227F4270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04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1F4207-D83E-45BC-AFDD-B9D5F894B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63AE-24D1-4FFA-9791-77F6303B1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D139AA-D8BF-4785-A493-7681D8579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BF9CFD-C2F0-450F-928A-3B43FAA73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1262-0A08-6741-B146-8A59311773A6}" type="datetime1">
              <a:rPr lang="pl-PL" smtClean="0"/>
              <a:t>28.11.2023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F269AF-6B6E-4B0E-A604-2983054D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956906-16C9-469F-B771-162B3A89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17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82642A-71FB-4514-8E8C-A483A345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AE14B4-A7AB-43F8-9BA0-45C0CC8C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612212-A068-40DE-98CD-274D7B3AE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76239C-A0C2-49FA-9071-0CBC1CACD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4D523BF-AF3C-4EA7-A5FD-D365F863F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0A7BD20-C5D0-4760-AF9E-B989C4E4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F4A0-6164-D440-9F27-008B9FBF1E15}" type="datetime1">
              <a:rPr lang="pl-PL" smtClean="0"/>
              <a:t>28.11.2023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D88F86F-31C7-40A8-9232-D32C72B1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489EDDA-D8DD-4C00-8419-7C83EC32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2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B87F45-A9A5-49DA-8E0E-9B17BD83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404D78F-626B-491E-9723-67F89506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BACC-9F8E-F44B-92A2-F9E4BA47A8DD}" type="datetime1">
              <a:rPr lang="pl-PL" smtClean="0"/>
              <a:t>28.11.2023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434343A-DA6A-44B6-B5DF-56EAC1F9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526756B-434A-40C1-8782-2999E8ED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06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B44A74D-79D3-4F45-B72E-50417D9F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7BCD-FB84-1949-A849-13837185A472}" type="datetime1">
              <a:rPr lang="pl-PL" smtClean="0"/>
              <a:t>28.11.2023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288655B-AE2F-4B36-A62B-45AFD3336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9696C77-BA69-4048-AA41-FFCF87EC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4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248EB6-328A-4CB9-B610-92464366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732850-447D-4438-8CFD-45A46CEBB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D78101-2F1B-440E-B10B-2773E9730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C017D45-A71F-4B5F-ADB9-58E99037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E26D-C706-7742-B0A0-06C9C14E11C2}" type="datetime1">
              <a:rPr lang="pl-PL" smtClean="0"/>
              <a:t>28.11.2023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68D9B5-EDFA-4F39-A448-F06CCBAA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2B2F59-F4B7-4BC9-952F-F6BFBA2F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18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CE083D-2814-41EB-9F01-8FDD6D7FC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A63F14C-C180-4CBE-9CA7-528EB797B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2A90EC9-AD54-48CF-A344-843B106D7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162D95-9ECF-4217-934A-BA531795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DDE7-8642-5444-933D-C423560C6FD4}" type="datetime1">
              <a:rPr lang="pl-PL" smtClean="0"/>
              <a:t>28.11.2023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751FF7-C548-4C0A-8236-D03AB23D3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18470A-8170-452C-99C9-B8DE1EA9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44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46E4DD-CE16-40CD-9F0E-7B52AAAE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8F2018-74A7-4F52-B1F6-15BF64546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2364D2-3DD3-4173-B5D1-8C3D477EA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D3B49-EB7B-704E-BC95-7F4E8FFEAA56}" type="datetime1">
              <a:rPr lang="pl-PL" smtClean="0"/>
              <a:t>28.11.2023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91F88E-ADFB-4790-9994-7A990749F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C1254-EC64-4452-B279-A7027428D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D5E60-BA7A-42DF-B0AC-BD6BFE0AF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91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7AE3152-FBE1-4615-9E83-AEC9D3B81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19779" b="-1"/>
          <a:stretch/>
        </p:blipFill>
        <p:spPr>
          <a:xfrm>
            <a:off x="303898" y="204107"/>
            <a:ext cx="7086166" cy="6449786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CBD4A9B-5F67-4492-B0AF-C7AA843A9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536" y="3636811"/>
            <a:ext cx="7330373" cy="2387600"/>
          </a:xfrm>
        </p:spPr>
        <p:txBody>
          <a:bodyPr>
            <a:normAutofit/>
          </a:bodyPr>
          <a:lstStyle/>
          <a:p>
            <a:pPr lvl="0"/>
            <a:r>
              <a:rPr lang="pl-PL" sz="3200" b="1" dirty="0">
                <a:solidFill>
                  <a:srgbClr val="219D1B"/>
                </a:solidFill>
              </a:rPr>
              <a:t>INFORMACJA O STANIE REALIZACJI </a:t>
            </a:r>
            <a:br>
              <a:rPr lang="pl-PL" sz="3200" b="1" dirty="0">
                <a:solidFill>
                  <a:srgbClr val="219D1B"/>
                </a:solidFill>
              </a:rPr>
            </a:br>
            <a:r>
              <a:rPr lang="pl-PL" sz="3200" b="1" dirty="0">
                <a:solidFill>
                  <a:srgbClr val="219D1B"/>
                </a:solidFill>
              </a:rPr>
              <a:t>ZADAŃ OŚWIATOWYCH</a:t>
            </a:r>
            <a:br>
              <a:rPr lang="pl-PL" sz="3200" b="1" dirty="0">
                <a:solidFill>
                  <a:srgbClr val="219D1B"/>
                </a:solidFill>
              </a:rPr>
            </a:br>
            <a:br>
              <a:rPr lang="pl-PL" sz="3200" b="1" dirty="0">
                <a:solidFill>
                  <a:srgbClr val="219D1B"/>
                </a:solidFill>
              </a:rPr>
            </a:br>
            <a:r>
              <a:rPr lang="pl-PL" sz="3200" b="1" dirty="0">
                <a:solidFill>
                  <a:srgbClr val="219D1B"/>
                </a:solidFill>
              </a:rPr>
              <a:t>ROK SZK. 2022/2023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F5887C1-4FB3-4598-81D8-19B4393F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723" y="531935"/>
            <a:ext cx="2492732" cy="3259016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7D9704B-5908-D382-1C66-E499C462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52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1946907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Uczniowie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szkołach (2)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514855" y="6125900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92DE6AB3-2D49-F1FD-CC85-5D386A3F30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650304"/>
              </p:ext>
            </p:extLst>
          </p:nvPr>
        </p:nvGraphicFramePr>
        <p:xfrm>
          <a:off x="991247" y="1099377"/>
          <a:ext cx="7772471" cy="465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4E814AB0-1DD0-4568-E975-C740103F164B}"/>
              </a:ext>
            </a:extLst>
          </p:cNvPr>
          <p:cNvSpPr txBox="1"/>
          <p:nvPr/>
        </p:nvSpPr>
        <p:spPr>
          <a:xfrm>
            <a:off x="2002001" y="330550"/>
            <a:ext cx="689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UCZNIOWIE UCZĘSZCZAJĄCY DO SZKÓŁ PODSTAWOWYCH</a:t>
            </a:r>
          </a:p>
          <a:p>
            <a:pPr algn="ctr"/>
            <a:r>
              <a:rPr lang="pl-PL" sz="2000" dirty="0"/>
              <a:t>W LATACH 2019 - 2023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9F8E66F-1A6C-A683-081D-FA89689E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72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48" y="2413338"/>
            <a:ext cx="2806941" cy="20313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Dzieci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przedszkolach (1)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9749" y="1050878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508760" y="6112253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20C0B9ED-C342-C8A6-927A-FC04DA91B4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613487"/>
              </p:ext>
            </p:extLst>
          </p:nvPr>
        </p:nvGraphicFramePr>
        <p:xfrm>
          <a:off x="791570" y="805218"/>
          <a:ext cx="7506269" cy="4804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wal 2">
            <a:extLst>
              <a:ext uri="{FF2B5EF4-FFF2-40B4-BE49-F238E27FC236}">
                <a16:creationId xmlns:a16="http://schemas.microsoft.com/office/drawing/2014/main" id="{F054A1FC-F7BE-F4D5-C2E1-615991D25233}"/>
              </a:ext>
            </a:extLst>
          </p:cNvPr>
          <p:cNvSpPr/>
          <p:nvPr/>
        </p:nvSpPr>
        <p:spPr>
          <a:xfrm>
            <a:off x="9069748" y="4102486"/>
            <a:ext cx="1965434" cy="1506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chemeClr val="tx1"/>
                </a:solidFill>
              </a:rPr>
              <a:t>1 051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545A9B1-CAA4-5771-DC9C-43E5AE4A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46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923" y="2420571"/>
            <a:ext cx="2806941" cy="20313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Dzieci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przedszkolach (2)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9749" y="1050878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508760" y="6112253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System Monitorowania Usług Publicznych.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963DEABF-3775-9D12-66A5-2E9AC54A61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771658"/>
              </p:ext>
            </p:extLst>
          </p:nvPr>
        </p:nvGraphicFramePr>
        <p:xfrm>
          <a:off x="632135" y="1224022"/>
          <a:ext cx="8120788" cy="488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009C8667-4294-6AE5-E2C8-558FA262FB2A}"/>
              </a:ext>
            </a:extLst>
          </p:cNvPr>
          <p:cNvSpPr txBox="1"/>
          <p:nvPr/>
        </p:nvSpPr>
        <p:spPr>
          <a:xfrm>
            <a:off x="2002001" y="330550"/>
            <a:ext cx="689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DZIECI W WIEKU 3 – 5 LAT </a:t>
            </a:r>
            <a:br>
              <a:rPr lang="pl-PL" sz="2000" dirty="0"/>
            </a:br>
            <a:r>
              <a:rPr lang="pl-PL" sz="2000" dirty="0"/>
              <a:t>OBJĘTE EDUKACJĄ PRZEDSZKOLNĄ NA 1000 MIESZKAŃCÓW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C68B70-F8FE-F08B-88E3-1B625777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82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48" y="2413338"/>
            <a:ext cx="2806941" cy="20313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Dzieci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przedszkolach (3)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9749" y="1050878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508760" y="6112253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 Monitorowania Usług Publicznych.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77765469-3CD0-B893-AB30-BEA969F2B2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385551"/>
              </p:ext>
            </p:extLst>
          </p:nvPr>
        </p:nvGraphicFramePr>
        <p:xfrm>
          <a:off x="714895" y="1491644"/>
          <a:ext cx="8079970" cy="4299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53CFFAAB-56A6-C45F-355F-F0BDC689AEAE}"/>
              </a:ext>
            </a:extLst>
          </p:cNvPr>
          <p:cNvSpPr txBox="1"/>
          <p:nvPr/>
        </p:nvSpPr>
        <p:spPr>
          <a:xfrm>
            <a:off x="2012000" y="484137"/>
            <a:ext cx="689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WSKAŹNIK SKOLARYZACJI NETTO DLA EDUKACJI PRZEDSZKOLNEJ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2DB1956-3B16-6C64-D015-FEF73E7A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334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48" y="2413338"/>
            <a:ext cx="2806941" cy="20313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Dzieci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przedszkolach (3)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9749" y="1050878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2D716BF-8CFF-A95E-C537-9A8A492071AB}"/>
              </a:ext>
            </a:extLst>
          </p:cNvPr>
          <p:cNvSpPr txBox="1"/>
          <p:nvPr/>
        </p:nvSpPr>
        <p:spPr>
          <a:xfrm>
            <a:off x="2002001" y="330550"/>
            <a:ext cx="689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DZIECI UCZĘSZCZAJĄCE DO PRZEDSZKOLI</a:t>
            </a:r>
          </a:p>
          <a:p>
            <a:pPr algn="ctr"/>
            <a:r>
              <a:rPr lang="pl-PL" sz="2000" dirty="0"/>
              <a:t>W LATACH 2019 - 2023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1B70D1E6-AFFD-5862-4B17-101522BA41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120456"/>
              </p:ext>
            </p:extLst>
          </p:nvPr>
        </p:nvGraphicFramePr>
        <p:xfrm>
          <a:off x="878756" y="1749483"/>
          <a:ext cx="7858844" cy="417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1A1F7F1B-B9E3-B441-4E27-0435A0BA2871}"/>
              </a:ext>
            </a:extLst>
          </p:cNvPr>
          <p:cNvSpPr txBox="1"/>
          <p:nvPr/>
        </p:nvSpPr>
        <p:spPr>
          <a:xfrm>
            <a:off x="878756" y="6265840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5E4640A-0A58-544C-CD9B-50222746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07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951" y="2747011"/>
            <a:ext cx="2469624" cy="13639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Kadra pedagogiczna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szkołach (1)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935604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244432" y="6098605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49C3E9E1-E696-4EF6-07B3-17C8F1D42A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359352"/>
              </p:ext>
            </p:extLst>
          </p:nvPr>
        </p:nvGraphicFramePr>
        <p:xfrm>
          <a:off x="957618" y="815454"/>
          <a:ext cx="7677566" cy="480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wal 3">
            <a:extLst>
              <a:ext uri="{FF2B5EF4-FFF2-40B4-BE49-F238E27FC236}">
                <a16:creationId xmlns:a16="http://schemas.microsoft.com/office/drawing/2014/main" id="{0140317A-C42A-7780-20FB-E1327844CBFC}"/>
              </a:ext>
            </a:extLst>
          </p:cNvPr>
          <p:cNvSpPr/>
          <p:nvPr/>
        </p:nvSpPr>
        <p:spPr>
          <a:xfrm>
            <a:off x="7717153" y="4718628"/>
            <a:ext cx="1965434" cy="1506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chemeClr val="tx1"/>
                </a:solidFill>
              </a:rPr>
              <a:t>671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65CB79D-A81C-3A44-6D38-51DFDB3E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09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114" y="2442949"/>
            <a:ext cx="2734690" cy="2227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Kadra 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pedagogiczna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przedszkolach (2)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2114" y="908308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038578" y="6194139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70A3CE80-7EFB-971C-3E69-93E8B03446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682960"/>
              </p:ext>
            </p:extLst>
          </p:nvPr>
        </p:nvGraphicFramePr>
        <p:xfrm>
          <a:off x="1038577" y="685800"/>
          <a:ext cx="7805171" cy="503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wal 3">
            <a:extLst>
              <a:ext uri="{FF2B5EF4-FFF2-40B4-BE49-F238E27FC236}">
                <a16:creationId xmlns:a16="http://schemas.microsoft.com/office/drawing/2014/main" id="{C5761934-2975-46C8-2F6B-C32CCAAB3B72}"/>
              </a:ext>
            </a:extLst>
          </p:cNvPr>
          <p:cNvSpPr/>
          <p:nvPr/>
        </p:nvSpPr>
        <p:spPr>
          <a:xfrm>
            <a:off x="7627883" y="4737162"/>
            <a:ext cx="1965434" cy="1506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chemeClr val="tx1"/>
                </a:solidFill>
              </a:rPr>
              <a:t>112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A4ED5ED-565B-E345-33DC-CA0CF69B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017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1946907"/>
            <a:ext cx="2469624" cy="284607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Kadra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pedagogiczna (3) 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2012000" y="6378026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3B2ABDC-369C-C1B6-4E80-F6DD230B5B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142226"/>
              </p:ext>
            </p:extLst>
          </p:nvPr>
        </p:nvGraphicFramePr>
        <p:xfrm>
          <a:off x="712694" y="759517"/>
          <a:ext cx="7280804" cy="47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9BBACE3-AA9F-128C-BAA9-9C615384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96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1946907"/>
            <a:ext cx="2469624" cy="284607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Kadra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pedagogiczna (4) 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2012000" y="6378026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77C78FEB-04AD-FDC7-9BD5-13D82AF6A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037404"/>
              </p:ext>
            </p:extLst>
          </p:nvPr>
        </p:nvGraphicFramePr>
        <p:xfrm>
          <a:off x="309283" y="218364"/>
          <a:ext cx="8602706" cy="615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1906547-EBA3-AD4E-DE27-3A3224DE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64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251708"/>
            <a:ext cx="2469624" cy="25467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b="1" kern="1200" noProof="1">
                <a:solidFill>
                  <a:srgbClr val="219D1B"/>
                </a:solidFill>
                <a:latin typeface="+mj-lt"/>
                <a:ea typeface="+mj-ea"/>
                <a:cs typeface="+mj-cs"/>
              </a:rPr>
              <a:t>Poziom nauczania (1)</a:t>
            </a:r>
            <a:endParaRPr lang="en-US" sz="2800" b="1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96778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192671" y="6313401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067F4B-156C-9138-CA13-3AEF322A0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2231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2350A-70B5-6584-0A22-842D149B1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95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470783"/>
              </p:ext>
            </p:extLst>
          </p:nvPr>
        </p:nvGraphicFramePr>
        <p:xfrm>
          <a:off x="776695" y="427807"/>
          <a:ext cx="8116933" cy="5548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96F50B-3407-1BF1-28AC-7506BC38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90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907" y="1557433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Podstawa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prawna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90F2BE4-6CC3-770C-565C-499D8A609C3B}"/>
              </a:ext>
            </a:extLst>
          </p:cNvPr>
          <p:cNvSpPr txBox="1"/>
          <p:nvPr/>
        </p:nvSpPr>
        <p:spPr>
          <a:xfrm>
            <a:off x="377686" y="149087"/>
            <a:ext cx="6891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Ustawa z dnia 14 grudnia 2016 r. - Prawo oświatowe: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E293AF1-F308-E7D5-9C75-0A9122B67BE7}"/>
              </a:ext>
            </a:extLst>
          </p:cNvPr>
          <p:cNvSpPr txBox="1"/>
          <p:nvPr/>
        </p:nvSpPr>
        <p:spPr>
          <a:xfrm>
            <a:off x="1459281" y="615605"/>
            <a:ext cx="7546238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>
                <a:effectLst/>
                <a:ea typeface="Times New Roman" panose="02020603050405020304" pitchFamily="18" charset="0"/>
              </a:rPr>
              <a:t>Organ wykonawczy jednostki samorządu terytorialnego</a:t>
            </a:r>
            <a:r>
              <a:rPr lang="pl-PL" sz="2000" dirty="0">
                <a:effectLst/>
                <a:ea typeface="Times New Roman" panose="02020603050405020304" pitchFamily="18" charset="0"/>
              </a:rPr>
              <a:t>, w terminie do dnia 31 października, przedstawia organowi stanowiącemu jednostki samorządu terytorialnego informację o stanie realizacji zadań oświatowych tej jednostki za poprzedni rok szkolny, w tym o wynikach: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2575B9A-BC2B-570A-FBBE-B5743C592FE6}"/>
              </a:ext>
            </a:extLst>
          </p:cNvPr>
          <p:cNvSpPr txBox="1"/>
          <p:nvPr/>
        </p:nvSpPr>
        <p:spPr>
          <a:xfrm>
            <a:off x="263386" y="2697369"/>
            <a:ext cx="5261114" cy="37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ffectLst/>
                <a:ea typeface="Times New Roman" panose="02020603050405020304" pitchFamily="18" charset="0"/>
              </a:rPr>
              <a:t>egzaminu ósmoklasisty</a:t>
            </a:r>
            <a:r>
              <a:rPr lang="pl-PL" sz="2000" dirty="0">
                <a:effectLst/>
                <a:ea typeface="Times New Roman" panose="02020603050405020304" pitchFamily="18" charset="0"/>
              </a:rPr>
              <a:t>, egzaminu maturalnego i egzaminu zawodowego, z uwzględnieniem działań podejmowanych przez szkoły nakierowanych na </a:t>
            </a:r>
            <a:r>
              <a:rPr lang="pl-PL" sz="2000" b="1" dirty="0">
                <a:effectLst/>
                <a:ea typeface="Times New Roman" panose="02020603050405020304" pitchFamily="18" charset="0"/>
              </a:rPr>
              <a:t>kształcenie uczniów ze specjalnymi potrzebami edukacyjnymi</a:t>
            </a:r>
            <a:r>
              <a:rPr lang="pl-PL" sz="2000" dirty="0">
                <a:effectLst/>
                <a:ea typeface="Times New Roman" panose="02020603050405020304" pitchFamily="18" charset="0"/>
              </a:rPr>
              <a:t>, w szkołach tych typów, których prowadzenie należy do zadań własnych jednostki samorządu terytorialnego,</a:t>
            </a:r>
            <a:r>
              <a:rPr lang="pl-PL" sz="2000" dirty="0">
                <a:effectLst/>
              </a:rPr>
              <a:t> </a:t>
            </a:r>
            <a:endParaRPr lang="pl-PL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94B0AEF-0001-3D58-DFCA-8197EE55427E}"/>
              </a:ext>
            </a:extLst>
          </p:cNvPr>
          <p:cNvSpPr txBox="1"/>
          <p:nvPr/>
        </p:nvSpPr>
        <p:spPr>
          <a:xfrm>
            <a:off x="5641533" y="3633233"/>
            <a:ext cx="5775767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ffectLst/>
                <a:ea typeface="Times New Roman" panose="02020603050405020304" pitchFamily="18" charset="0"/>
              </a:rPr>
              <a:t>nadzoru pedagogicznego sprawowanego przez kuratora oświaty</a:t>
            </a:r>
            <a:r>
              <a:rPr lang="pl-PL" sz="2000" dirty="0">
                <a:effectLst/>
                <a:ea typeface="Times New Roman" panose="02020603050405020304" pitchFamily="18" charset="0"/>
              </a:rPr>
              <a:t> lub właściwego ministra </a:t>
            </a:r>
            <a:br>
              <a:rPr lang="pl-PL" sz="2000" dirty="0">
                <a:effectLst/>
                <a:ea typeface="Times New Roman" panose="02020603050405020304" pitchFamily="18" charset="0"/>
              </a:rPr>
            </a:br>
            <a:r>
              <a:rPr lang="pl-PL" sz="2000" dirty="0">
                <a:effectLst/>
                <a:ea typeface="Times New Roman" panose="02020603050405020304" pitchFamily="18" charset="0"/>
              </a:rPr>
              <a:t>w szkołach i placówkach tych typów i rodzajów, których prowadzenie należy do zadań własnych jednostki samorządu terytorialnego.</a:t>
            </a:r>
            <a:r>
              <a:rPr lang="pl-PL" sz="2000" dirty="0">
                <a:effectLst/>
              </a:rPr>
              <a:t> </a:t>
            </a: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7985E7-D036-2771-18C8-73208071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179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251708"/>
            <a:ext cx="2469624" cy="25467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b="1" kern="1200" noProof="1">
                <a:solidFill>
                  <a:srgbClr val="219D1B"/>
                </a:solidFill>
                <a:latin typeface="+mj-lt"/>
                <a:ea typeface="+mj-ea"/>
                <a:cs typeface="+mj-cs"/>
              </a:rPr>
              <a:t>Poziom nauczania (2)</a:t>
            </a:r>
            <a:endParaRPr lang="en-US" sz="2800" b="1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96778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192671" y="6313401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067F4B-156C-9138-CA13-3AEF322A0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2231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2350A-70B5-6584-0A22-842D149B1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95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1AAAAC8-3874-C989-43CF-213E6945792A}"/>
              </a:ext>
            </a:extLst>
          </p:cNvPr>
          <p:cNvSpPr txBox="1"/>
          <p:nvPr/>
        </p:nvSpPr>
        <p:spPr>
          <a:xfrm>
            <a:off x="2613991" y="260317"/>
            <a:ext cx="5510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cs typeface="Times New Roman" panose="02020603050405020304" pitchFamily="18" charset="0"/>
              </a:rPr>
              <a:t>WYNIKI EGZAMINU ÓSMOKLASISTY </a:t>
            </a:r>
          </a:p>
          <a:p>
            <a:pPr algn="ctr"/>
            <a:r>
              <a:rPr lang="pl-PL" sz="2000" dirty="0">
                <a:cs typeface="Times New Roman" panose="02020603050405020304" pitchFamily="18" charset="0"/>
              </a:rPr>
              <a:t>NA KONIEC ROKU SZKOLNEGO 2022/2023 </a:t>
            </a:r>
            <a:br>
              <a:rPr lang="pl-PL" sz="2000" dirty="0">
                <a:cs typeface="Times New Roman" panose="02020603050405020304" pitchFamily="18" charset="0"/>
              </a:rPr>
            </a:br>
            <a:r>
              <a:rPr lang="pl-PL" sz="2000" dirty="0">
                <a:cs typeface="Times New Roman" panose="02020603050405020304" pitchFamily="18" charset="0"/>
              </a:rPr>
              <a:t>W SKALI STANINOWEJ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2D87DEE6-E773-84A8-030A-FB09AB6DE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2807959"/>
              </p:ext>
            </p:extLst>
          </p:nvPr>
        </p:nvGraphicFramePr>
        <p:xfrm>
          <a:off x="454467" y="1257024"/>
          <a:ext cx="8813441" cy="515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65339-24F8-9F17-0F69-C68EFE7C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1775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92" y="257751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Wsparcia dla uczniów 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ze specjalnymi potrzebami edukacyjnymi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- przedszkola (1)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5393060E-C108-D0BC-1C20-8B8BB591F4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020341"/>
              </p:ext>
            </p:extLst>
          </p:nvPr>
        </p:nvGraphicFramePr>
        <p:xfrm>
          <a:off x="256584" y="489369"/>
          <a:ext cx="8242479" cy="597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9E9706A-1638-27C7-51E4-3D2DD622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917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92" y="257751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Wsparcia dla uczniów 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ze specjalnymi potrzebami edukacyjnymi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- przedszkola (2)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C473586-E518-DB99-B70A-8B92D15F6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565094"/>
              </p:ext>
            </p:extLst>
          </p:nvPr>
        </p:nvGraphicFramePr>
        <p:xfrm>
          <a:off x="960120" y="1354126"/>
          <a:ext cx="6793991" cy="4296869"/>
        </p:xfrm>
        <a:graphic>
          <a:graphicData uri="http://schemas.openxmlformats.org/drawingml/2006/table">
            <a:tbl>
              <a:tblPr firstRow="1" firstCol="1" bandRow="1"/>
              <a:tblGrid>
                <a:gridCol w="5408023">
                  <a:extLst>
                    <a:ext uri="{9D8B030D-6E8A-4147-A177-3AD203B41FA5}">
                      <a16:colId xmlns:a16="http://schemas.microsoft.com/office/drawing/2014/main" val="1545008193"/>
                    </a:ext>
                  </a:extLst>
                </a:gridCol>
                <a:gridCol w="1385968">
                  <a:extLst>
                    <a:ext uri="{9D8B030D-6E8A-4147-A177-3AD203B41FA5}">
                      <a16:colId xmlns:a16="http://schemas.microsoft.com/office/drawing/2014/main" val="2260973454"/>
                    </a:ext>
                  </a:extLst>
                </a:gridCol>
              </a:tblGrid>
              <a:tr h="829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Nauczyciele – specjaliści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 przedszkolach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Liczba 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30552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Psycholog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29308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Pedagog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324335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Logopeda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804209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Nauczyciel terapii pedagogicznej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30089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Nauczyciel terapii sensorycznej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739355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Nauczyciel współorganizujący kształcenie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54209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Łącznie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27205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FB522D7-356C-9365-D7D5-A7BC660F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05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92" y="257751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Wsparcia dla uczniów 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ze specjalnymi potrzebami edukacyjnymi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- przedszkola (3)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71E650F9-5AFB-F245-E7FF-F724D6834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784806"/>
              </p:ext>
            </p:extLst>
          </p:nvPr>
        </p:nvGraphicFramePr>
        <p:xfrm>
          <a:off x="435429" y="1190171"/>
          <a:ext cx="7939314" cy="521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42AA4B7D-4BDE-943D-66DD-CCDC45369223}"/>
              </a:ext>
            </a:extLst>
          </p:cNvPr>
          <p:cNvSpPr txBox="1"/>
          <p:nvPr/>
        </p:nvSpPr>
        <p:spPr>
          <a:xfrm>
            <a:off x="-151785" y="6472856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Źródło: System Monitorowania Usług Publicznych.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ECA424C-8411-3497-976E-51F1C1D68825}"/>
              </a:ext>
            </a:extLst>
          </p:cNvPr>
          <p:cNvSpPr txBox="1"/>
          <p:nvPr/>
        </p:nvSpPr>
        <p:spPr>
          <a:xfrm>
            <a:off x="2012000" y="266406"/>
            <a:ext cx="6897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ŚREDNIA LICZBA DZIECI PRZYPADAJĄCYCH </a:t>
            </a:r>
          </a:p>
          <a:p>
            <a:pPr algn="ctr"/>
            <a:r>
              <a:rPr lang="pl-PL" sz="2000" dirty="0"/>
              <a:t>NA ETAT NAUCZYCIELA POMOCY PSYCHOLOGICZNO - PEDAGOGICZNEJ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A477D2-36CD-885C-B6D0-B7AD7416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11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640" y="2704929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Wsparcia dla uczniów 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ze specjalnymi potrzebami edukacyjnymi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- szkoły (1)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2452C087-61AA-FBC8-9EAA-EBE9310980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927960"/>
              </p:ext>
            </p:extLst>
          </p:nvPr>
        </p:nvGraphicFramePr>
        <p:xfrm>
          <a:off x="719711" y="711838"/>
          <a:ext cx="7587162" cy="5869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A955F00-5378-7E57-69A4-62D19BDF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021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92" y="257751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Wsparcia dla uczniów 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ze specjalnymi potrzebami edukacyjnymi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- szkoły (2)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C473586-E518-DB99-B70A-8B92D15F6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18690"/>
              </p:ext>
            </p:extLst>
          </p:nvPr>
        </p:nvGraphicFramePr>
        <p:xfrm>
          <a:off x="960120" y="1354126"/>
          <a:ext cx="6793991" cy="4296869"/>
        </p:xfrm>
        <a:graphic>
          <a:graphicData uri="http://schemas.openxmlformats.org/drawingml/2006/table">
            <a:tbl>
              <a:tblPr firstRow="1" firstCol="1" bandRow="1"/>
              <a:tblGrid>
                <a:gridCol w="5408023">
                  <a:extLst>
                    <a:ext uri="{9D8B030D-6E8A-4147-A177-3AD203B41FA5}">
                      <a16:colId xmlns:a16="http://schemas.microsoft.com/office/drawing/2014/main" val="1545008193"/>
                    </a:ext>
                  </a:extLst>
                </a:gridCol>
                <a:gridCol w="1385968">
                  <a:extLst>
                    <a:ext uri="{9D8B030D-6E8A-4147-A177-3AD203B41FA5}">
                      <a16:colId xmlns:a16="http://schemas.microsoft.com/office/drawing/2014/main" val="2260973454"/>
                    </a:ext>
                  </a:extLst>
                </a:gridCol>
              </a:tblGrid>
              <a:tr h="829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Nauczyciele – specjaliści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 szkołach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Liczba 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30552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Psycholog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29308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Pedagog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324335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Logopeda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804209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Nauczyciel terapii pedagogicznej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15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30089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Nauczyciel terapii sensorycznej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739355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Nauczyciel współorganizujący kształcenie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79</a:t>
                      </a:r>
                      <a:endParaRPr lang="pl-PL" sz="24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54209"/>
                  </a:ext>
                </a:extLst>
              </a:tr>
              <a:tr h="49530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Łącznie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151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27205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F39514-6403-0EFA-4DAF-6E0E3CEF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107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92" y="257751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Wsparcia dla uczniów 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ze specjalnymi potrzebami edukacyjnymi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- szkoły (3)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DDB6686-A819-A7C1-3991-59B92D9C4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699111"/>
              </p:ext>
            </p:extLst>
          </p:nvPr>
        </p:nvGraphicFramePr>
        <p:xfrm>
          <a:off x="406400" y="1248229"/>
          <a:ext cx="7953829" cy="5050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E819BB29-B234-6FDE-319A-3D7A41DE47C0}"/>
              </a:ext>
            </a:extLst>
          </p:cNvPr>
          <p:cNvSpPr txBox="1"/>
          <p:nvPr/>
        </p:nvSpPr>
        <p:spPr>
          <a:xfrm>
            <a:off x="-151785" y="6472856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Źródło: System Monitorowania Usług Publicznych.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FEAF724-6CB2-F32C-ABCA-B066025C6DC1}"/>
              </a:ext>
            </a:extLst>
          </p:cNvPr>
          <p:cNvSpPr txBox="1"/>
          <p:nvPr/>
        </p:nvSpPr>
        <p:spPr>
          <a:xfrm>
            <a:off x="2012000" y="266406"/>
            <a:ext cx="6897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ŚREDNIA LICZBA UCZNIÓW PRZYPADAJĄCYCH </a:t>
            </a:r>
          </a:p>
          <a:p>
            <a:pPr algn="ctr"/>
            <a:r>
              <a:rPr lang="pl-PL" sz="2000" dirty="0"/>
              <a:t>NA ETAT NAUCZYCIELA POMOCY PSYCHOLOGICZNO - PEDAGOGICZNEJ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2F30DF-3430-4424-6D4E-6002D570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358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066" y="2467886"/>
            <a:ext cx="2469624" cy="26572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Wielokulturowa </a:t>
            </a:r>
            <a:b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szkoła (1)</a:t>
            </a:r>
            <a:endParaRPr lang="en-US" sz="24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1066" y="958646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F78AC8E0-263B-7471-1247-265BC195D9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1067027"/>
              </p:ext>
            </p:extLst>
          </p:nvPr>
        </p:nvGraphicFramePr>
        <p:xfrm>
          <a:off x="767255" y="651641"/>
          <a:ext cx="8156028" cy="538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81EEFF-19C9-E61C-110D-B58B87AE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68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066" y="2467886"/>
            <a:ext cx="2469624" cy="26572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Wielokulturowa </a:t>
            </a:r>
            <a:b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szkoła (2)</a:t>
            </a:r>
            <a:endParaRPr lang="en-US" sz="24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1066" y="958646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2FBEAFA0-6C03-F622-E4F8-1024B89C3B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987882"/>
              </p:ext>
            </p:extLst>
          </p:nvPr>
        </p:nvGraphicFramePr>
        <p:xfrm>
          <a:off x="1071137" y="390717"/>
          <a:ext cx="8093883" cy="5852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F889F5-8FC6-DB83-CA0E-AD1B5AD4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069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066" y="2467886"/>
            <a:ext cx="2469624" cy="26572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Wielokulturowa </a:t>
            </a:r>
            <a:b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szkoła (3)</a:t>
            </a:r>
            <a:endParaRPr lang="en-US" sz="24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1066" y="958646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0D91ACBD-C977-385E-DC6A-BBEF6C3B50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088594"/>
              </p:ext>
            </p:extLst>
          </p:nvPr>
        </p:nvGraphicFramePr>
        <p:xfrm>
          <a:off x="798786" y="661157"/>
          <a:ext cx="8460828" cy="5413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CF7CC0B-4D96-79F0-311E-92F3E835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6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1465" y="1720007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Zadania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organu prowadzącego (1)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1A55DCD-6FD8-1CE7-C1BA-BE5BABAB3008}"/>
              </a:ext>
            </a:extLst>
          </p:cNvPr>
          <p:cNvSpPr txBox="1"/>
          <p:nvPr/>
        </p:nvSpPr>
        <p:spPr>
          <a:xfrm>
            <a:off x="1090944" y="271638"/>
            <a:ext cx="7214789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apewnienie warunków działania szkoły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lub placówki, w tym bezpiecznych i higienicznych warunków nauki, wychowania </a:t>
            </a:r>
            <a:b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opieki;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CD23250-ACFB-DBB5-5523-8ABF0E31DA4F}"/>
              </a:ext>
            </a:extLst>
          </p:cNvPr>
          <p:cNvSpPr txBox="1"/>
          <p:nvPr/>
        </p:nvSpPr>
        <p:spPr>
          <a:xfrm>
            <a:off x="290911" y="1842418"/>
            <a:ext cx="6096000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cs typeface="Times New Roman" panose="02020603050405020304" pitchFamily="18" charset="0"/>
              </a:rPr>
              <a:t>Zapewnienie</a:t>
            </a:r>
            <a:r>
              <a:rPr lang="pl-PL" sz="2000" dirty="0">
                <a:cs typeface="Times New Roman" panose="02020603050405020304" pitchFamily="18" charset="0"/>
              </a:rPr>
              <a:t> warunków umożliwiających stosowanie specjalnej organizacji nauki i metod pracy dla </a:t>
            </a:r>
            <a:r>
              <a:rPr lang="pl-PL" sz="2000" b="1" dirty="0">
                <a:cs typeface="Times New Roman" panose="02020603050405020304" pitchFamily="18" charset="0"/>
              </a:rPr>
              <a:t>dzieci </a:t>
            </a:r>
            <a:br>
              <a:rPr lang="pl-PL" sz="2000" b="1" dirty="0">
                <a:cs typeface="Times New Roman" panose="02020603050405020304" pitchFamily="18" charset="0"/>
              </a:rPr>
            </a:br>
            <a:r>
              <a:rPr lang="pl-PL" sz="2000" b="1" dirty="0">
                <a:cs typeface="Times New Roman" panose="02020603050405020304" pitchFamily="18" charset="0"/>
              </a:rPr>
              <a:t>i młodzieży objętych kształceniem specjalnym</a:t>
            </a:r>
            <a:r>
              <a:rPr lang="pl-PL" sz="2000" dirty="0"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DD55ADE-27FF-F580-9B15-0E003D6A5129}"/>
              </a:ext>
            </a:extLst>
          </p:cNvPr>
          <p:cNvSpPr txBox="1"/>
          <p:nvPr/>
        </p:nvSpPr>
        <p:spPr>
          <a:xfrm>
            <a:off x="1090944" y="3598120"/>
            <a:ext cx="6096000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ykonywanie remontów obiektów szkolnych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oraz zadań inwestycyjnych w tym zakresie;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7B42325-F756-D905-C3EB-96D998DA48BA}"/>
              </a:ext>
            </a:extLst>
          </p:cNvPr>
          <p:cNvSpPr txBox="1"/>
          <p:nvPr/>
        </p:nvSpPr>
        <p:spPr>
          <a:xfrm>
            <a:off x="685800" y="4870782"/>
            <a:ext cx="6343301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apewnienie obsługi administracyjnej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w tym prawnej, obsługi finansowej</a:t>
            </a:r>
            <a:r>
              <a:rPr lang="pl-PL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obsługi organizacyjnej szkoły </a:t>
            </a:r>
            <a:b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lub placówki;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C659C6B-44A3-79C8-6245-5BD9E298B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276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066" y="2467886"/>
            <a:ext cx="2469624" cy="26572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Wielokulturowa </a:t>
            </a:r>
            <a:b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4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szkoła (4)</a:t>
            </a:r>
            <a:endParaRPr lang="en-US" sz="24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1066" y="958646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4382750-CACF-4D7A-8808-D2B533061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834733"/>
              </p:ext>
            </p:extLst>
          </p:nvPr>
        </p:nvGraphicFramePr>
        <p:xfrm>
          <a:off x="391594" y="679945"/>
          <a:ext cx="8880929" cy="5498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01CB2EE-7D96-B8EB-8E5A-45FB4936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05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063" y="259694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Dowożenie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uczniów (1)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93AE476-16F4-80A4-A7F8-693DD089F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297662"/>
              </p:ext>
            </p:extLst>
          </p:nvPr>
        </p:nvGraphicFramePr>
        <p:xfrm>
          <a:off x="627018" y="1369810"/>
          <a:ext cx="7474519" cy="2454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701">
                  <a:extLst>
                    <a:ext uri="{9D8B030D-6E8A-4147-A177-3AD203B41FA5}">
                      <a16:colId xmlns:a16="http://schemas.microsoft.com/office/drawing/2014/main" val="1284742529"/>
                    </a:ext>
                  </a:extLst>
                </a:gridCol>
                <a:gridCol w="2238517">
                  <a:extLst>
                    <a:ext uri="{9D8B030D-6E8A-4147-A177-3AD203B41FA5}">
                      <a16:colId xmlns:a16="http://schemas.microsoft.com/office/drawing/2014/main" val="2355904078"/>
                    </a:ext>
                  </a:extLst>
                </a:gridCol>
                <a:gridCol w="982900">
                  <a:extLst>
                    <a:ext uri="{9D8B030D-6E8A-4147-A177-3AD203B41FA5}">
                      <a16:colId xmlns:a16="http://schemas.microsoft.com/office/drawing/2014/main" val="3999265006"/>
                    </a:ext>
                  </a:extLst>
                </a:gridCol>
                <a:gridCol w="1054878">
                  <a:extLst>
                    <a:ext uri="{9D8B030D-6E8A-4147-A177-3AD203B41FA5}">
                      <a16:colId xmlns:a16="http://schemas.microsoft.com/office/drawing/2014/main" val="3571109087"/>
                    </a:ext>
                  </a:extLst>
                </a:gridCol>
                <a:gridCol w="1054878">
                  <a:extLst>
                    <a:ext uri="{9D8B030D-6E8A-4147-A177-3AD203B41FA5}">
                      <a16:colId xmlns:a16="http://schemas.microsoft.com/office/drawing/2014/main" val="1005956266"/>
                    </a:ext>
                  </a:extLst>
                </a:gridCol>
                <a:gridCol w="914121">
                  <a:extLst>
                    <a:ext uri="{9D8B030D-6E8A-4147-A177-3AD203B41FA5}">
                      <a16:colId xmlns:a16="http://schemas.microsoft.com/office/drawing/2014/main" val="2892172250"/>
                    </a:ext>
                  </a:extLst>
                </a:gridCol>
                <a:gridCol w="904524">
                  <a:extLst>
                    <a:ext uri="{9D8B030D-6E8A-4147-A177-3AD203B41FA5}">
                      <a16:colId xmlns:a16="http://schemas.microsoft.com/office/drawing/2014/main" val="518434426"/>
                    </a:ext>
                  </a:extLst>
                </a:gridCol>
              </a:tblGrid>
              <a:tr h="479530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Uczniowie: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2018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2019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2020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2021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2022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401249"/>
                  </a:ext>
                </a:extLst>
              </a:tr>
              <a:tr h="531528">
                <a:tc>
                  <a:txBody>
                    <a:bodyPr/>
                    <a:lstStyle/>
                    <a:p>
                      <a:r>
                        <a:rPr lang="pl-PL" sz="1100">
                          <a:effectLst/>
                        </a:rPr>
                        <a:t>1.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effectLst/>
                        </a:rPr>
                        <a:t>Niepełnosprawni dowożeni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effectLst/>
                        </a:rPr>
                        <a:t>37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effectLst/>
                        </a:rPr>
                        <a:t>39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effectLst/>
                        </a:rPr>
                        <a:t>42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effectLst/>
                        </a:rPr>
                        <a:t>54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effectLst/>
                        </a:rPr>
                        <a:t>47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3763798"/>
                  </a:ext>
                </a:extLst>
              </a:tr>
              <a:tr h="963683">
                <a:tc>
                  <a:txBody>
                    <a:bodyPr/>
                    <a:lstStyle/>
                    <a:p>
                      <a:r>
                        <a:rPr lang="pl-PL" sz="1100">
                          <a:effectLst/>
                        </a:rPr>
                        <a:t>2.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effectLst/>
                        </a:rPr>
                        <a:t>Zamieszkujący w znacznym oddaleniu od szkoły-dowożeni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1180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1 516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1 426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1 600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1737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70600"/>
                  </a:ext>
                </a:extLst>
              </a:tr>
              <a:tr h="479530">
                <a:tc gridSpan="2">
                  <a:txBody>
                    <a:bodyPr/>
                    <a:lstStyle/>
                    <a:p>
                      <a:r>
                        <a:rPr lang="pl-PL" sz="1600">
                          <a:effectLst/>
                        </a:rPr>
                        <a:t>Razem - dowożeni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1 217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1 555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1 468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1 654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1784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6462792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E5625A-2326-30B6-800F-12DDB148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588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063" y="2596946"/>
            <a:ext cx="3065919" cy="185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Dowożenie</a:t>
            </a:r>
            <a:b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</a:br>
            <a:r>
              <a:rPr lang="pl-PL" sz="2200" b="1" noProof="1">
                <a:solidFill>
                  <a:srgbClr val="219D1B"/>
                </a:solidFill>
                <a:cs typeface="Times New Roman" panose="02020603050405020304" pitchFamily="18" charset="0"/>
              </a:rPr>
              <a:t>uczniów (2)</a:t>
            </a:r>
            <a:endParaRPr lang="en-US" sz="2200" b="1" noProof="1">
              <a:solidFill>
                <a:srgbClr val="219D1B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9063" y="1354125"/>
            <a:ext cx="944711" cy="1167463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717DA1-CFFA-426C-BCA3-01F9D666A622}"/>
              </a:ext>
            </a:extLst>
          </p:cNvPr>
          <p:cNvSpPr txBox="1"/>
          <p:nvPr/>
        </p:nvSpPr>
        <p:spPr>
          <a:xfrm>
            <a:off x="3229761" y="2746659"/>
            <a:ext cx="73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19892D-10F2-4978-ABE4-225F6D476997}"/>
              </a:ext>
            </a:extLst>
          </p:cNvPr>
          <p:cNvSpPr txBox="1"/>
          <p:nvPr/>
        </p:nvSpPr>
        <p:spPr>
          <a:xfrm>
            <a:off x="4219662" y="1937857"/>
            <a:ext cx="612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8E67D06C-DC16-030D-F82E-C19009376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6980330"/>
              </p:ext>
            </p:extLst>
          </p:nvPr>
        </p:nvGraphicFramePr>
        <p:xfrm>
          <a:off x="841830" y="595015"/>
          <a:ext cx="7279616" cy="5324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37944FB-9869-8877-38AE-F888FAD2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087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640312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noProof="1">
                <a:solidFill>
                  <a:srgbClr val="219D1B"/>
                </a:solidFill>
                <a:latin typeface="+mj-lt"/>
                <a:ea typeface="+mj-ea"/>
                <a:cs typeface="+mj-cs"/>
              </a:rPr>
              <a:t>Finansowanie zadań oświatowych (1)</a:t>
            </a:r>
            <a:endParaRPr lang="en-US" sz="28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51002" y="1141111"/>
            <a:ext cx="937356" cy="1234439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A3B575E-AAC7-40AC-8207-18DB9FCA65A6}"/>
              </a:ext>
            </a:extLst>
          </p:cNvPr>
          <p:cNvSpPr txBox="1"/>
          <p:nvPr/>
        </p:nvSpPr>
        <p:spPr>
          <a:xfrm>
            <a:off x="1059277" y="6145930"/>
            <a:ext cx="8397240" cy="27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l-PL" sz="11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z Referatu Realizacji Budżetu Urzędu Gminy Lesznowola.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3241B8CC-9D4C-B942-8BFD-C0DD979F58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543262"/>
              </p:ext>
            </p:extLst>
          </p:nvPr>
        </p:nvGraphicFramePr>
        <p:xfrm>
          <a:off x="669290" y="674370"/>
          <a:ext cx="8397240" cy="550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AAAE67D-F221-C4CD-17E3-D96F36CF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843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8" y="2023110"/>
            <a:ext cx="2639169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noProof="1">
                <a:solidFill>
                  <a:srgbClr val="219D1B"/>
                </a:solidFill>
                <a:latin typeface="+mj-lt"/>
                <a:ea typeface="+mj-ea"/>
                <a:cs typeface="+mj-cs"/>
              </a:rPr>
              <a:t>Finansowanie zadań oświatowych (2)</a:t>
            </a:r>
            <a:endParaRPr lang="en-US" sz="28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67908" y="1087034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200" dirty="0"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715318" y="6356992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Źródło: opracowanie własne na podstawie danych z Referatu Realizacji Budżetu Urzędu Gminy Lesznowola</a:t>
            </a:r>
            <a:endParaRPr 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6416A766-729C-947B-40F9-2A04462AB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307033"/>
              </p:ext>
            </p:extLst>
          </p:nvPr>
        </p:nvGraphicFramePr>
        <p:xfrm>
          <a:off x="1052285" y="239398"/>
          <a:ext cx="7993380" cy="596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07D28B-A3AA-9727-88DF-B2EADC77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468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8" y="2023110"/>
            <a:ext cx="2639169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noProof="1">
                <a:solidFill>
                  <a:srgbClr val="219D1B"/>
                </a:solidFill>
                <a:latin typeface="+mj-lt"/>
                <a:ea typeface="+mj-ea"/>
                <a:cs typeface="+mj-cs"/>
              </a:rPr>
              <a:t>Finansowanie zadań oświatowych (3)</a:t>
            </a:r>
            <a:endParaRPr lang="en-US" sz="28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67908" y="1087034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200" dirty="0"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-151785" y="6472856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Źródło: System Monitorowania Usług Publicznych.</a:t>
            </a:r>
            <a:endParaRPr 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40A1DEB7-D294-C41F-206A-968AA02433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769717"/>
              </p:ext>
            </p:extLst>
          </p:nvPr>
        </p:nvGraphicFramePr>
        <p:xfrm>
          <a:off x="892628" y="1593234"/>
          <a:ext cx="8375280" cy="4705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4010A218-A06D-6D64-33C3-71EF943FFBCB}"/>
              </a:ext>
            </a:extLst>
          </p:cNvPr>
          <p:cNvSpPr txBox="1"/>
          <p:nvPr/>
        </p:nvSpPr>
        <p:spPr>
          <a:xfrm>
            <a:off x="2012000" y="484137"/>
            <a:ext cx="689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WYSYIŁEK INWESTYCYJNY NA EDUKACJĘ PRZEDSZKOLNĄ</a:t>
            </a:r>
          </a:p>
          <a:p>
            <a:pPr algn="ctr"/>
            <a:r>
              <a:rPr lang="pl-PL" sz="2000" i="1" dirty="0"/>
              <a:t>(W ZŁOTYCH NA DZIECKO W WIEKU PRZEDSZKOLNYM)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E97DA0-5796-39FE-C472-0A590F1B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802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8" y="2023110"/>
            <a:ext cx="2639169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noProof="1">
                <a:solidFill>
                  <a:srgbClr val="219D1B"/>
                </a:solidFill>
                <a:latin typeface="+mj-lt"/>
                <a:ea typeface="+mj-ea"/>
                <a:cs typeface="+mj-cs"/>
              </a:rPr>
              <a:t>Finansowanie zadań oświatowych (4)</a:t>
            </a:r>
            <a:endParaRPr lang="en-US" sz="28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67908" y="1087034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200" dirty="0"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715318" y="6110249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Źródło: System Monitorowania Usług Publicznych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5C71CA80-8483-AB3F-C28A-839A61A98D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321690"/>
              </p:ext>
            </p:extLst>
          </p:nvPr>
        </p:nvGraphicFramePr>
        <p:xfrm>
          <a:off x="820057" y="1390053"/>
          <a:ext cx="8193314" cy="472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6F395DC2-7451-34F7-F799-12F4F6A51D63}"/>
              </a:ext>
            </a:extLst>
          </p:cNvPr>
          <p:cNvSpPr txBox="1"/>
          <p:nvPr/>
        </p:nvSpPr>
        <p:spPr>
          <a:xfrm>
            <a:off x="2012000" y="484137"/>
            <a:ext cx="689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WYSYIŁEK INWESTYCYJNY NA EDUKACJĘ PRZEDSZKOLNĄ</a:t>
            </a:r>
          </a:p>
          <a:p>
            <a:pPr algn="ctr"/>
            <a:r>
              <a:rPr lang="pl-PL" sz="2000" i="1" dirty="0"/>
              <a:t>(W ZŁOTYCH NA DZIECKO W WIEKU SZKOLNYM)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5EFD72D-C3A4-4E0C-3939-50BC960F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913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roślina, światło słoneczne, na wolnym powietrzu, drzewo&#10;&#10;Opis wygenerowany automatycznie">
            <a:extLst>
              <a:ext uri="{FF2B5EF4-FFF2-40B4-BE49-F238E27FC236}">
                <a16:creationId xmlns:a16="http://schemas.microsoft.com/office/drawing/2014/main" id="{BD8E4CEB-7060-9DBC-1105-61561EDF8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5" r="27094" b="-1"/>
          <a:stretch/>
        </p:blipFill>
        <p:spPr>
          <a:xfrm>
            <a:off x="0" y="6017"/>
            <a:ext cx="358140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A4C19D4-91AC-2954-279F-00AA3DA0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CC0D-FB06-0947-AE82-4200CFF9D71F}" type="slidenum">
              <a:rPr lang="pl-PL" smtClean="0"/>
              <a:t>37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11AFA8-7B62-AC06-4744-2DD80FE6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703" y="958774"/>
            <a:ext cx="1199902" cy="156876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0AC0C8B0-EF29-2321-FE3E-319F80ADF5A4}"/>
              </a:ext>
            </a:extLst>
          </p:cNvPr>
          <p:cNvSpPr txBox="1">
            <a:spLocks/>
          </p:cNvSpPr>
          <p:nvPr/>
        </p:nvSpPr>
        <p:spPr>
          <a:xfrm>
            <a:off x="9757587" y="2701635"/>
            <a:ext cx="2048374" cy="2195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noProof="1">
                <a:solidFill>
                  <a:srgbClr val="219D1B"/>
                </a:solidFill>
              </a:rPr>
              <a:t>Co wyróżnia lesznowolski system oświatowy?</a:t>
            </a:r>
            <a:endParaRPr lang="en-US" sz="2800" noProof="1">
              <a:solidFill>
                <a:srgbClr val="219D1B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4CF2A24-3543-6556-0650-34AEED185CE9}"/>
              </a:ext>
            </a:extLst>
          </p:cNvPr>
          <p:cNvSpPr txBox="1"/>
          <p:nvPr/>
        </p:nvSpPr>
        <p:spPr>
          <a:xfrm>
            <a:off x="3147496" y="781298"/>
            <a:ext cx="6834704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Znaczne nakłady finansowe na oświatę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Spełniające najwyższe standardy baza oświatowa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Doskonała infrastruktura sportowo – rekreacyjna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Dobrze funkcjonujący system opieki pomocy </a:t>
            </a:r>
            <a:r>
              <a:rPr lang="pl-PL" sz="2400" dirty="0" err="1"/>
              <a:t>psychologiczno</a:t>
            </a:r>
            <a:r>
              <a:rPr lang="pl-PL" sz="2400" dirty="0"/>
              <a:t> – pedagogicznej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Wysoko wykfalifikowana kadra pedagogiczna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Stabilizacja zatrudnienia kadry pedagogicznej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Międzynarodowa wymiana uczniów i nauczycieli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Udział w innowacyjnych projektach edukacyjnych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Bardzo wysokie efekty nauczania</a:t>
            </a:r>
          </a:p>
        </p:txBody>
      </p:sp>
    </p:spTree>
    <p:extLst>
      <p:ext uri="{BB962C8B-B14F-4D97-AF65-F5344CB8AC3E}">
        <p14:creationId xmlns:p14="http://schemas.microsoft.com/office/powerpoint/2010/main" val="1288503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roślina, światło słoneczne, na wolnym powietrzu, drzewo&#10;&#10;Opis wygenerowany automatycznie">
            <a:extLst>
              <a:ext uri="{FF2B5EF4-FFF2-40B4-BE49-F238E27FC236}">
                <a16:creationId xmlns:a16="http://schemas.microsoft.com/office/drawing/2014/main" id="{BD8E4CEB-7060-9DBC-1105-61561EDF8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5" r="27094" b="-1"/>
          <a:stretch/>
        </p:blipFill>
        <p:spPr>
          <a:xfrm>
            <a:off x="0" y="6017"/>
            <a:ext cx="358140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A15442-1099-8EF3-CB06-FA62BB63A450}"/>
              </a:ext>
            </a:extLst>
          </p:cNvPr>
          <p:cNvSpPr txBox="1"/>
          <p:nvPr/>
        </p:nvSpPr>
        <p:spPr>
          <a:xfrm>
            <a:off x="3036131" y="958774"/>
            <a:ext cx="6721456" cy="484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Stale rosnąca liczba mieszkańców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Konieczność rozbudowy bazy edukacyjnej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Rosnące koszty funkcjonowania systemu oświatowego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Bardzo duże oczekiwania rodziców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dirty="0"/>
              <a:t>Konieczność stałej rozbudowy systemu pomocy </a:t>
            </a:r>
            <a:r>
              <a:rPr lang="pl-PL" sz="2400" dirty="0" err="1"/>
              <a:t>psychologiczno</a:t>
            </a:r>
            <a:r>
              <a:rPr lang="pl-PL" sz="2400" dirty="0"/>
              <a:t> - pedagogicznej.</a:t>
            </a:r>
          </a:p>
          <a:p>
            <a:pPr>
              <a:lnSpc>
                <a:spcPct val="150000"/>
              </a:lnSpc>
            </a:pPr>
            <a:endParaRPr lang="pl-PL" sz="20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pl-PL" sz="20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A4C19D4-91AC-2954-279F-00AA3DA0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CC0D-FB06-0947-AE82-4200CFF9D71F}" type="slidenum">
              <a:rPr lang="pl-PL" smtClean="0"/>
              <a:t>38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11AFA8-7B62-AC06-4744-2DD80FE6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1009427"/>
            <a:ext cx="1199902" cy="156876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0AC0C8B0-EF29-2321-FE3E-319F80ADF5A4}"/>
              </a:ext>
            </a:extLst>
          </p:cNvPr>
          <p:cNvSpPr txBox="1">
            <a:spLocks/>
          </p:cNvSpPr>
          <p:nvPr/>
        </p:nvSpPr>
        <p:spPr>
          <a:xfrm>
            <a:off x="9448800" y="2701635"/>
            <a:ext cx="2357161" cy="2195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noProof="1">
                <a:solidFill>
                  <a:srgbClr val="219D1B"/>
                </a:solidFill>
              </a:rPr>
              <a:t>Kluczowe wyzwania dla lesznowolskiejoświaty</a:t>
            </a:r>
            <a:endParaRPr lang="en-US" sz="2800" noProof="1">
              <a:solidFill>
                <a:srgbClr val="219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5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7AE3152-FBE1-4615-9E83-AEC9D3B81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19779" b="-1"/>
          <a:stretch/>
        </p:blipFill>
        <p:spPr>
          <a:xfrm>
            <a:off x="303898" y="204107"/>
            <a:ext cx="7086166" cy="6449786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F5887C1-4FB3-4598-81D8-19B4393F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800" y="550985"/>
            <a:ext cx="2492732" cy="325901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19470A8-EF3B-B058-134C-D585E8A4A3C6}"/>
              </a:ext>
            </a:extLst>
          </p:cNvPr>
          <p:cNvSpPr txBox="1"/>
          <p:nvPr/>
        </p:nvSpPr>
        <p:spPr>
          <a:xfrm>
            <a:off x="8445800" y="5338583"/>
            <a:ext cx="1792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219D1B"/>
                </a:solidFill>
                <a:latin typeface="+mj-lt"/>
              </a:rPr>
              <a:t>OPRACOWANIE:</a:t>
            </a:r>
          </a:p>
          <a:p>
            <a:endParaRPr lang="pl-PL" b="1" dirty="0">
              <a:solidFill>
                <a:srgbClr val="219D1B"/>
              </a:solidFill>
              <a:latin typeface="+mj-lt"/>
            </a:endParaRPr>
          </a:p>
          <a:p>
            <a:r>
              <a:rPr lang="pl-PL" b="1" dirty="0">
                <a:solidFill>
                  <a:srgbClr val="219D1B"/>
                </a:solidFill>
                <a:latin typeface="+mj-lt"/>
              </a:rPr>
              <a:t>JACEK BULAK</a:t>
            </a:r>
          </a:p>
          <a:p>
            <a:r>
              <a:rPr lang="pl-PL" b="1" dirty="0">
                <a:solidFill>
                  <a:srgbClr val="219D1B"/>
                </a:solidFill>
                <a:latin typeface="+mj-lt"/>
              </a:rPr>
              <a:t>DYREKTOR ZOPO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DCFF8C1-67AB-776E-0E34-4598954F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97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1465" y="1720007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Zadania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organu prowadzącego (2)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1A55DCD-6FD8-1CE7-C1BA-BE5BABAB3008}"/>
              </a:ext>
            </a:extLst>
          </p:cNvPr>
          <p:cNvSpPr txBox="1"/>
          <p:nvPr/>
        </p:nvSpPr>
        <p:spPr>
          <a:xfrm>
            <a:off x="1090944" y="271638"/>
            <a:ext cx="7214789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yposażenie szkoły lub placówki w pomoce dydaktyczne i sprzęt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niezbędny do pełnej realizacji programów nauczania, programów wychowawczo-profilaktycznych, przeprowadzania egzaminów oraz wykonywania innych zadań statutowych;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CD23250-ACFB-DBB5-5523-8ABF0E31DA4F}"/>
              </a:ext>
            </a:extLst>
          </p:cNvPr>
          <p:cNvSpPr txBox="1"/>
          <p:nvPr/>
        </p:nvSpPr>
        <p:spPr>
          <a:xfrm>
            <a:off x="494111" y="2473121"/>
            <a:ext cx="7811622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ykonywanie czynności w sprawach z zakresu prawa pracy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 stosunku do dyrektora szkoły lub placówki;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DD55ADE-27FF-F580-9B15-0E003D6A5129}"/>
              </a:ext>
            </a:extLst>
          </p:cNvPr>
          <p:cNvSpPr txBox="1"/>
          <p:nvPr/>
        </p:nvSpPr>
        <p:spPr>
          <a:xfrm>
            <a:off x="1173494" y="3814930"/>
            <a:ext cx="6452856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tanowienie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 niektórych składnikach wynagrodzenia nauczycieli;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7B42325-F756-D905-C3EB-96D998DA48BA}"/>
              </a:ext>
            </a:extLst>
          </p:cNvPr>
          <p:cNvSpPr txBox="1"/>
          <p:nvPr/>
        </p:nvSpPr>
        <p:spPr>
          <a:xfrm>
            <a:off x="762000" y="5055140"/>
            <a:ext cx="634330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spieranie nauczycieli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 procesie </a:t>
            </a:r>
            <a:r>
              <a:rPr lang="pl-PL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dydaktyczno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wychowawczym.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B051AC7-CD02-C642-500E-093B121E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51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982" y="108856"/>
            <a:ext cx="710135" cy="933821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2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DB6AE58-1DB4-4C9B-9CC1-607129297218}"/>
              </a:ext>
            </a:extLst>
          </p:cNvPr>
          <p:cNvSpPr txBox="1"/>
          <p:nvPr/>
        </p:nvSpPr>
        <p:spPr>
          <a:xfrm>
            <a:off x="1124838" y="70986"/>
            <a:ext cx="968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BAZA OŚWIATOWA</a:t>
            </a:r>
          </a:p>
          <a:p>
            <a:pPr algn="ctr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 SZKOŁY PODSTAWOWE</a:t>
            </a:r>
            <a:endParaRPr lang="pl-PL" sz="2000" b="1" dirty="0">
              <a:solidFill>
                <a:srgbClr val="00B050"/>
              </a:solidFill>
            </a:endParaRPr>
          </a:p>
        </p:txBody>
      </p:sp>
      <p:pic>
        <p:nvPicPr>
          <p:cNvPr id="7" name="Obraz 6" descr="Obraz zawierający niebo, zewnętrzne, dom, ogród&#10;&#10;Opis wygenerowany automatycznie">
            <a:extLst>
              <a:ext uri="{FF2B5EF4-FFF2-40B4-BE49-F238E27FC236}">
                <a16:creationId xmlns:a16="http://schemas.microsoft.com/office/drawing/2014/main" id="{CCFF8FF1-C226-4276-AE4F-A20BED5F1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" y="924675"/>
            <a:ext cx="3418565" cy="2332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Obraz zawierający niebo, trawa, drzewo, zewnętrzne&#10;&#10;Opis wygenerowany automatycznie">
            <a:extLst>
              <a:ext uri="{FF2B5EF4-FFF2-40B4-BE49-F238E27FC236}">
                <a16:creationId xmlns:a16="http://schemas.microsoft.com/office/drawing/2014/main" id="{F25A738A-4B02-4923-9230-5D35C1078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21" y="939853"/>
            <a:ext cx="3507962" cy="230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 descr="Obraz zawierający tekst, budynek, niebo, zewnętrzne&#10;&#10;Opis wygenerowany automatycznie">
            <a:extLst>
              <a:ext uri="{FF2B5EF4-FFF2-40B4-BE49-F238E27FC236}">
                <a16:creationId xmlns:a16="http://schemas.microsoft.com/office/drawing/2014/main" id="{240F294E-5CC4-49D4-A4E4-6099AD59F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" y="3894393"/>
            <a:ext cx="3484558" cy="2332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80DF66B7-EE11-446D-8863-8E2BA4FBCAA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60" y="4013322"/>
            <a:ext cx="3484558" cy="22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1170FEA-AE05-4871-8979-A237DF8B46EA}"/>
              </a:ext>
            </a:extLst>
          </p:cNvPr>
          <p:cNvSpPr txBox="1"/>
          <p:nvPr/>
        </p:nvSpPr>
        <p:spPr>
          <a:xfrm>
            <a:off x="741910" y="3433654"/>
            <a:ext cx="3741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Zespół Szkolno-Przedszkolny w Lesznowoli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DDC6832-2441-4469-9772-727CB3813CD2}"/>
              </a:ext>
            </a:extLst>
          </p:cNvPr>
          <p:cNvSpPr txBox="1"/>
          <p:nvPr/>
        </p:nvSpPr>
        <p:spPr>
          <a:xfrm>
            <a:off x="741910" y="6317264"/>
            <a:ext cx="3317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+mj-lt"/>
              </a:rPr>
              <a:t>Szkoła Podstawowa w Nowej Iwicznej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35B61B7-0B2C-43BB-97A0-F7147C374FB8}"/>
              </a:ext>
            </a:extLst>
          </p:cNvPr>
          <p:cNvSpPr txBox="1"/>
          <p:nvPr/>
        </p:nvSpPr>
        <p:spPr>
          <a:xfrm>
            <a:off x="4405218" y="3449872"/>
            <a:ext cx="3303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       Szkoła Podstawowa w Mrokowie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5F1EEC8-6C00-47D6-A796-955586C6EB64}"/>
              </a:ext>
            </a:extLst>
          </p:cNvPr>
          <p:cNvSpPr txBox="1"/>
          <p:nvPr/>
        </p:nvSpPr>
        <p:spPr>
          <a:xfrm>
            <a:off x="8146453" y="3364407"/>
            <a:ext cx="3303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                  </a:t>
            </a:r>
            <a:r>
              <a:rPr lang="pl-PL" sz="1600" b="1" dirty="0"/>
              <a:t>Szkoła Podstawowa w Łazach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0F07672-4A48-4274-97E2-03B66F293AA9}"/>
              </a:ext>
            </a:extLst>
          </p:cNvPr>
          <p:cNvSpPr txBox="1"/>
          <p:nvPr/>
        </p:nvSpPr>
        <p:spPr>
          <a:xfrm>
            <a:off x="4160474" y="6305538"/>
            <a:ext cx="361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                Szkoła Podstawowa w Mysiadle</a:t>
            </a:r>
          </a:p>
        </p:txBody>
      </p:sp>
      <p:pic>
        <p:nvPicPr>
          <p:cNvPr id="38" name="Obraz 37" descr="Obraz zawierający budynek, niebo, zewnętrzne&#10;&#10;Opis wygenerowany automatycznie">
            <a:extLst>
              <a:ext uri="{FF2B5EF4-FFF2-40B4-BE49-F238E27FC236}">
                <a16:creationId xmlns:a16="http://schemas.microsoft.com/office/drawing/2014/main" id="{CF02A6A2-209E-4C3F-B3FD-74FD52EE3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56" y="3894394"/>
            <a:ext cx="3320187" cy="22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pole tekstowe 39">
            <a:extLst>
              <a:ext uri="{FF2B5EF4-FFF2-40B4-BE49-F238E27FC236}">
                <a16:creationId xmlns:a16="http://schemas.microsoft.com/office/drawing/2014/main" id="{68D20A32-4D0E-4855-B0C6-7BE5D2C0F84B}"/>
              </a:ext>
            </a:extLst>
          </p:cNvPr>
          <p:cNvSpPr txBox="1"/>
          <p:nvPr/>
        </p:nvSpPr>
        <p:spPr>
          <a:xfrm>
            <a:off x="8557591" y="6301021"/>
            <a:ext cx="3029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Szkoła Podstawowa w Zamieniu </a:t>
            </a:r>
            <a:endParaRPr lang="pl-PL" sz="1600" b="1" dirty="0">
              <a:solidFill>
                <a:srgbClr val="219D1B"/>
              </a:solidFill>
            </a:endParaRPr>
          </a:p>
        </p:txBody>
      </p:sp>
      <p:pic>
        <p:nvPicPr>
          <p:cNvPr id="6" name="Obraz 5" descr="Obraz zawierający zawody lekkoatletyczne, sport, zewnętrzne, drzewo&#10;&#10;Opis wygenerowany automatycznie">
            <a:extLst>
              <a:ext uri="{FF2B5EF4-FFF2-40B4-BE49-F238E27FC236}">
                <a16:creationId xmlns:a16="http://schemas.microsoft.com/office/drawing/2014/main" id="{D3833094-A4FA-4D72-8D6B-FA22F368A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28" y="861985"/>
            <a:ext cx="3303639" cy="2457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AB6A97-4F88-6E64-B745-1D3BB11E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17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tekst, zewnętrzne, niebo, budynek&#10;&#10;Opis wygenerowany automatycznie">
            <a:extLst>
              <a:ext uri="{FF2B5EF4-FFF2-40B4-BE49-F238E27FC236}">
                <a16:creationId xmlns:a16="http://schemas.microsoft.com/office/drawing/2014/main" id="{8AA64846-0317-4C4E-B455-DFAF79A60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07" y="926559"/>
            <a:ext cx="3550479" cy="2125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DB6AE58-1DB4-4C9B-9CC1-607129297218}"/>
              </a:ext>
            </a:extLst>
          </p:cNvPr>
          <p:cNvSpPr txBox="1"/>
          <p:nvPr/>
        </p:nvSpPr>
        <p:spPr>
          <a:xfrm>
            <a:off x="-810228" y="108856"/>
            <a:ext cx="1300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BAZA OŚWIATOWA</a:t>
            </a:r>
          </a:p>
          <a:p>
            <a:pPr algn="ctr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GMINNE PRZEDSZKOLA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1170FEA-AE05-4871-8979-A237DF8B46EA}"/>
              </a:ext>
            </a:extLst>
          </p:cNvPr>
          <p:cNvSpPr txBox="1"/>
          <p:nvPr/>
        </p:nvSpPr>
        <p:spPr>
          <a:xfrm>
            <a:off x="644201" y="3283147"/>
            <a:ext cx="3239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Gminne Przedszkole w Mysiadle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DDC6832-2441-4469-9772-727CB3813CD2}"/>
              </a:ext>
            </a:extLst>
          </p:cNvPr>
          <p:cNvSpPr txBox="1"/>
          <p:nvPr/>
        </p:nvSpPr>
        <p:spPr>
          <a:xfrm>
            <a:off x="506896" y="6509912"/>
            <a:ext cx="316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+mj-lt"/>
              </a:rPr>
              <a:t>  </a:t>
            </a:r>
            <a:r>
              <a:rPr lang="pl-PL" sz="1600" b="1" dirty="0">
                <a:latin typeface="+mj-lt"/>
              </a:rPr>
              <a:t>Gminne Przedszkole w Zamieniu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5F1EEC8-6C00-47D6-A796-955586C6EB64}"/>
              </a:ext>
            </a:extLst>
          </p:cNvPr>
          <p:cNvSpPr txBox="1"/>
          <p:nvPr/>
        </p:nvSpPr>
        <p:spPr>
          <a:xfrm>
            <a:off x="8308257" y="3497580"/>
            <a:ext cx="3303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                      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0F07672-4A48-4274-97E2-03B66F293AA9}"/>
              </a:ext>
            </a:extLst>
          </p:cNvPr>
          <p:cNvSpPr txBox="1"/>
          <p:nvPr/>
        </p:nvSpPr>
        <p:spPr>
          <a:xfrm>
            <a:off x="7554686" y="6472783"/>
            <a:ext cx="423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               </a:t>
            </a:r>
            <a:r>
              <a:rPr lang="pl-PL" sz="1600" b="1" dirty="0"/>
              <a:t>Gminne Przedszkole w Jastrzębcu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822781B8-2222-413C-8A0F-BAE1C5E45F5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4" y="3885183"/>
            <a:ext cx="3088001" cy="2411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122EB022-44B7-4872-9075-E1065997B9A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398" y="3825859"/>
            <a:ext cx="3167357" cy="2356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E2004D2-DA4B-43E3-B9CD-6E162A83BFAE}"/>
              </a:ext>
            </a:extLst>
          </p:cNvPr>
          <p:cNvSpPr txBox="1"/>
          <p:nvPr/>
        </p:nvSpPr>
        <p:spPr>
          <a:xfrm>
            <a:off x="8516736" y="3324956"/>
            <a:ext cx="309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Gminne Przedszkole w Lesznowoli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CA26770-2F0E-4909-A424-5935673DB20B}"/>
              </a:ext>
            </a:extLst>
          </p:cNvPr>
          <p:cNvSpPr txBox="1"/>
          <p:nvPr/>
        </p:nvSpPr>
        <p:spPr>
          <a:xfrm>
            <a:off x="4326889" y="3290500"/>
            <a:ext cx="4189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Gminne Przedszkole w Wólce Kosowskiej</a:t>
            </a:r>
          </a:p>
        </p:txBody>
      </p:sp>
      <p:pic>
        <p:nvPicPr>
          <p:cNvPr id="7" name="Obraz 6" descr="Obraz zawierający budynek, niebo, zewnętrzne, dom&#10;&#10;Opis wygenerowany automatycznie">
            <a:extLst>
              <a:ext uri="{FF2B5EF4-FFF2-40B4-BE49-F238E27FC236}">
                <a16:creationId xmlns:a16="http://schemas.microsoft.com/office/drawing/2014/main" id="{F0AB62AC-803A-4E47-81DA-CFDE778A6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37" y="926559"/>
            <a:ext cx="3029762" cy="2019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D0FCF521-23F2-416B-9D55-0173590CE6E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1738" y="85110"/>
            <a:ext cx="701061" cy="841449"/>
          </a:xfrm>
          <a:prstGeom prst="rect">
            <a:avLst/>
          </a:prstGeom>
        </p:spPr>
      </p:pic>
      <p:pic>
        <p:nvPicPr>
          <p:cNvPr id="11" name="Obraz 10" descr="Obraz zawierający drzewo, zewnętrzne, trawa, dom&#10;&#10;Opis wygenerowany automatycznie">
            <a:extLst>
              <a:ext uri="{FF2B5EF4-FFF2-40B4-BE49-F238E27FC236}">
                <a16:creationId xmlns:a16="http://schemas.microsoft.com/office/drawing/2014/main" id="{EA101E21-7BA6-48D9-9CD9-A8D581639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1" y="915844"/>
            <a:ext cx="3239544" cy="2159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" name="Picture 1" descr="page59image400071008">
            <a:extLst>
              <a:ext uri="{FF2B5EF4-FFF2-40B4-BE49-F238E27FC236}">
                <a16:creationId xmlns:a16="http://schemas.microsoft.com/office/drawing/2014/main" id="{8CBC5EE7-B842-8A3C-CEF4-F64394FD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27" y="3817734"/>
            <a:ext cx="3607449" cy="2408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8199265-E8D3-3607-6830-E746DD9A924F}"/>
              </a:ext>
            </a:extLst>
          </p:cNvPr>
          <p:cNvSpPr txBox="1"/>
          <p:nvPr/>
        </p:nvSpPr>
        <p:spPr>
          <a:xfrm>
            <a:off x="4079268" y="6296975"/>
            <a:ext cx="374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b="1" dirty="0">
              <a:latin typeface="+mj-lt"/>
            </a:endParaRPr>
          </a:p>
          <a:p>
            <a:pPr algn="ctr"/>
            <a:r>
              <a:rPr lang="pl-PL" sz="1600" b="1" dirty="0">
                <a:latin typeface="+mj-lt"/>
              </a:rPr>
              <a:t>Oddziały Przedszkolne w Zgorzale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9CFD0E-774A-08E7-B87B-AED74E04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7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1946907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Placówki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niepubliczne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206616" y="6180491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CA0B6ACB-7614-BE2E-3A24-860897095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843899"/>
              </p:ext>
            </p:extLst>
          </p:nvPr>
        </p:nvGraphicFramePr>
        <p:xfrm>
          <a:off x="1206616" y="907817"/>
          <a:ext cx="7390752" cy="504236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4865653">
                  <a:extLst>
                    <a:ext uri="{9D8B030D-6E8A-4147-A177-3AD203B41FA5}">
                      <a16:colId xmlns:a16="http://schemas.microsoft.com/office/drawing/2014/main" val="4228480425"/>
                    </a:ext>
                  </a:extLst>
                </a:gridCol>
                <a:gridCol w="2525099">
                  <a:extLst>
                    <a:ext uri="{9D8B030D-6E8A-4147-A177-3AD203B41FA5}">
                      <a16:colId xmlns:a16="http://schemas.microsoft.com/office/drawing/2014/main" val="717085628"/>
                    </a:ext>
                  </a:extLst>
                </a:gridCol>
              </a:tblGrid>
              <a:tr h="7203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Rodzaj placówki</a:t>
                      </a:r>
                      <a:endParaRPr lang="pl-PL" sz="16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Liczba placówek</a:t>
                      </a:r>
                      <a:endParaRPr lang="pl-PL" sz="16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4055536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żłobki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</a:rPr>
                        <a:t>14</a:t>
                      </a:r>
                      <a:endParaRPr lang="pl-PL" sz="2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609687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kluby dziecięce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</a:rPr>
                        <a:t>2</a:t>
                      </a:r>
                      <a:endParaRPr lang="pl-PL" sz="2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3576373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punkty przedszkolne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</a:rPr>
                        <a:t>2</a:t>
                      </a:r>
                      <a:endParaRPr lang="pl-PL" sz="2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2667031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przedszkola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</a:rPr>
                        <a:t>24</a:t>
                      </a:r>
                      <a:endParaRPr lang="pl-PL" sz="2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7761838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szkoły podstawowe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effectLst/>
                        </a:rPr>
                        <a:t>6</a:t>
                      </a:r>
                      <a:endParaRPr lang="pl-PL" sz="2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784996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ŁĄCZNIE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5144521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1D00DF0-5811-7628-204D-84689CAA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378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1946907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Placówki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niepubliczne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370389" y="6153196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CA0B6ACB-7614-BE2E-3A24-860897095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896597"/>
              </p:ext>
            </p:extLst>
          </p:nvPr>
        </p:nvGraphicFramePr>
        <p:xfrm>
          <a:off x="1370389" y="848759"/>
          <a:ext cx="7390752" cy="504236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4865653">
                  <a:extLst>
                    <a:ext uri="{9D8B030D-6E8A-4147-A177-3AD203B41FA5}">
                      <a16:colId xmlns:a16="http://schemas.microsoft.com/office/drawing/2014/main" val="4228480425"/>
                    </a:ext>
                  </a:extLst>
                </a:gridCol>
                <a:gridCol w="2525099">
                  <a:extLst>
                    <a:ext uri="{9D8B030D-6E8A-4147-A177-3AD203B41FA5}">
                      <a16:colId xmlns:a16="http://schemas.microsoft.com/office/drawing/2014/main" val="717085628"/>
                    </a:ext>
                  </a:extLst>
                </a:gridCol>
              </a:tblGrid>
              <a:tr h="7203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Rodzaj placówki</a:t>
                      </a:r>
                      <a:endParaRPr lang="pl-PL" sz="16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Liczba dzieci</a:t>
                      </a:r>
                      <a:endParaRPr lang="pl-PL" sz="16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4055536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żłobki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254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609687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kluby dziecięce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3576373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punkty przedszkolne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2667031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przedszkola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1451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7761838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400" b="0" dirty="0">
                          <a:effectLst/>
                        </a:rPr>
                        <a:t>Niepubliczne szkoły podstawowe</a:t>
                      </a:r>
                      <a:endParaRPr lang="pl-PL" sz="2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696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784996"/>
                  </a:ext>
                </a:extLst>
              </a:tr>
              <a:tr h="72033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l-PL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ŁĄCZNIE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2 446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4158323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C5697B-1845-9F0E-D9DF-923348C4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501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05ADE-FC3F-46C9-900B-48285C54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1946907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="1" noProof="1">
                <a:solidFill>
                  <a:srgbClr val="219D1B"/>
                </a:solidFill>
              </a:rPr>
              <a:t>Uczniowie </a:t>
            </a:r>
            <a:br>
              <a:rPr lang="pl-PL" sz="2400" b="1" noProof="1">
                <a:solidFill>
                  <a:srgbClr val="219D1B"/>
                </a:solidFill>
              </a:rPr>
            </a:br>
            <a:r>
              <a:rPr lang="pl-PL" sz="2400" b="1" noProof="1">
                <a:solidFill>
                  <a:srgbClr val="219D1B"/>
                </a:solidFill>
              </a:rPr>
              <a:t>w szkołach (1)</a:t>
            </a:r>
            <a:endParaRPr lang="en-US" sz="2400" kern="1200" noProof="1">
              <a:solidFill>
                <a:srgbClr val="219D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4F9E190-A436-4588-BE72-5EEACA9A97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31465" y="1099377"/>
            <a:ext cx="868101" cy="1203767"/>
          </a:xfrm>
          <a:prstGeom prst="rect">
            <a:avLst/>
          </a:prstGeom>
        </p:spPr>
      </p:pic>
      <p:sp>
        <p:nvSpPr>
          <p:cNvPr id="37" name="pole tekstowe 2">
            <a:extLst>
              <a:ext uri="{FF2B5EF4-FFF2-40B4-BE49-F238E27FC236}">
                <a16:creationId xmlns:a16="http://schemas.microsoft.com/office/drawing/2014/main" id="{487C450A-8227-4EA1-BA2E-967356FFEA98}"/>
              </a:ext>
            </a:extLst>
          </p:cNvPr>
          <p:cNvSpPr txBox="1"/>
          <p:nvPr/>
        </p:nvSpPr>
        <p:spPr>
          <a:xfrm>
            <a:off x="1833599" y="2761654"/>
            <a:ext cx="356802" cy="20318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16471B-C08B-47DD-8581-CF1D9C99FC3D}"/>
              </a:ext>
            </a:extLst>
          </p:cNvPr>
          <p:cNvSpPr txBox="1"/>
          <p:nvPr/>
        </p:nvSpPr>
        <p:spPr>
          <a:xfrm>
            <a:off x="1514855" y="6125900"/>
            <a:ext cx="7390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sz="11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ZOPO w Lesznowoli.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F285F195-5208-8C0D-6340-616C5AEB41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413807"/>
              </p:ext>
            </p:extLst>
          </p:nvPr>
        </p:nvGraphicFramePr>
        <p:xfrm>
          <a:off x="1063991" y="964749"/>
          <a:ext cx="7841615" cy="490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wal 5">
            <a:extLst>
              <a:ext uri="{FF2B5EF4-FFF2-40B4-BE49-F238E27FC236}">
                <a16:creationId xmlns:a16="http://schemas.microsoft.com/office/drawing/2014/main" id="{FCB5B967-CE2E-4329-0ABD-054C92AB4DCF}"/>
              </a:ext>
            </a:extLst>
          </p:cNvPr>
          <p:cNvSpPr/>
          <p:nvPr/>
        </p:nvSpPr>
        <p:spPr>
          <a:xfrm>
            <a:off x="9267909" y="4251880"/>
            <a:ext cx="1965434" cy="1506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chemeClr val="tx1"/>
                </a:solidFill>
              </a:rPr>
              <a:t>4 646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FC62B0-E107-3190-94B9-379AEB1E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5E60-BA7A-42DF-B0AC-BD6BFE0AF1D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82564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21071</TotalTime>
  <Words>1399</Words>
  <Application>Microsoft Macintosh PowerPoint</Application>
  <PresentationFormat>Panoramiczny</PresentationFormat>
  <Paragraphs>348</Paragraphs>
  <Slides>39</Slides>
  <Notes>39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Motyw pakietu Office</vt:lpstr>
      <vt:lpstr>INFORMACJA O STANIE REALIZACJI  ZADAŃ OŚWIATOWYCH  ROK SZK. 2022/2023</vt:lpstr>
      <vt:lpstr>Podstawa prawna</vt:lpstr>
      <vt:lpstr>Zadania organu prowadzącego (1)</vt:lpstr>
      <vt:lpstr>Zadania organu prowadzącego (2)</vt:lpstr>
      <vt:lpstr>Prezentacja programu PowerPoint</vt:lpstr>
      <vt:lpstr>Prezentacja programu PowerPoint</vt:lpstr>
      <vt:lpstr>Placówki niepubliczne</vt:lpstr>
      <vt:lpstr>Placówki niepubliczne</vt:lpstr>
      <vt:lpstr>Uczniowie  w szkołach (1)</vt:lpstr>
      <vt:lpstr>Uczniowie  w szkołach (2)</vt:lpstr>
      <vt:lpstr>Dzieci  w przedszkolach (1)</vt:lpstr>
      <vt:lpstr>Dzieci  w przedszkolach (2)</vt:lpstr>
      <vt:lpstr>Dzieci  w przedszkolach (3)</vt:lpstr>
      <vt:lpstr>Dzieci  w przedszkolach (3)</vt:lpstr>
      <vt:lpstr>Kadra pedagogiczna  w szkołach (1)</vt:lpstr>
      <vt:lpstr>Kadra   pedagogiczna w przedszkolach (2)</vt:lpstr>
      <vt:lpstr>Kadra  pedagogiczna (3) </vt:lpstr>
      <vt:lpstr>Kadra  pedagogiczna (4) </vt:lpstr>
      <vt:lpstr>Poziom nauczania (1)</vt:lpstr>
      <vt:lpstr>Poziom nauczania (2)</vt:lpstr>
      <vt:lpstr>Wsparcia dla uczniów  ze specjalnymi potrzebami edukacyjnymi - przedszkola (1)</vt:lpstr>
      <vt:lpstr>Wsparcia dla uczniów  ze specjalnymi potrzebami edukacyjnymi - przedszkola (2)</vt:lpstr>
      <vt:lpstr>Wsparcia dla uczniów  ze specjalnymi potrzebami edukacyjnymi - przedszkola (3)</vt:lpstr>
      <vt:lpstr>Wsparcia dla uczniów  ze specjalnymi potrzebami edukacyjnymi - szkoły (1)</vt:lpstr>
      <vt:lpstr>Wsparcia dla uczniów  ze specjalnymi potrzebami edukacyjnymi - szkoły (2)</vt:lpstr>
      <vt:lpstr>Wsparcia dla uczniów  ze specjalnymi potrzebami edukacyjnymi - szkoły (3)</vt:lpstr>
      <vt:lpstr>Wielokulturowa  szkoła (1)</vt:lpstr>
      <vt:lpstr>Wielokulturowa  szkoła (2)</vt:lpstr>
      <vt:lpstr>Wielokulturowa  szkoła (3)</vt:lpstr>
      <vt:lpstr>Wielokulturowa  szkoła (4)</vt:lpstr>
      <vt:lpstr>Dowożenie uczniów (1)</vt:lpstr>
      <vt:lpstr>Dowożenie uczniów (2)</vt:lpstr>
      <vt:lpstr>Finansowanie zadań oświatowych (1)</vt:lpstr>
      <vt:lpstr>Finansowanie zadań oświatowych (2)</vt:lpstr>
      <vt:lpstr>Finansowanie zadań oświatowych (3)</vt:lpstr>
      <vt:lpstr>Finansowanie zadań oświatowych (4)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Oświata w Gminie Lesznowla</dc:title>
  <dc:subject/>
  <dc:creator>Jacek Bulak</dc:creator>
  <cp:keywords/>
  <dc:description/>
  <cp:lastModifiedBy>Jacek Bulak</cp:lastModifiedBy>
  <cp:revision>185</cp:revision>
  <cp:lastPrinted>2023-11-28T08:32:11Z</cp:lastPrinted>
  <dcterms:created xsi:type="dcterms:W3CDTF">2021-05-20T20:36:45Z</dcterms:created>
  <dcterms:modified xsi:type="dcterms:W3CDTF">2023-11-28T08:33:37Z</dcterms:modified>
  <cp:category/>
</cp:coreProperties>
</file>