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sldIdLst>
    <p:sldId id="269" r:id="rId5"/>
    <p:sldId id="376" r:id="rId6"/>
    <p:sldId id="389" r:id="rId7"/>
    <p:sldId id="378" r:id="rId8"/>
    <p:sldId id="385" r:id="rId9"/>
    <p:sldId id="388" r:id="rId10"/>
    <p:sldId id="377" r:id="rId11"/>
    <p:sldId id="391" r:id="rId12"/>
  </p:sldIdLst>
  <p:sldSz cx="12192000" cy="6858000"/>
  <p:notesSz cx="6797675" cy="987266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A8A2"/>
    <a:srgbClr val="DDD5A4"/>
    <a:srgbClr val="3B3F48"/>
    <a:srgbClr val="72835F"/>
    <a:srgbClr val="7D5004"/>
    <a:srgbClr val="496116"/>
    <a:srgbClr val="27431D"/>
    <a:srgbClr val="7587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72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643E5C-9EAF-4144-86C1-D14A15308788}" type="datetimeFigureOut">
              <a:rPr lang="pl-PL" smtClean="0"/>
              <a:t>01.02.2024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51220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B61D1-E2B7-4B53-962D-EF5D82F21D5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2663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82724F-F5FB-1F74-A8DE-A5E547B177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09C453C-9A0F-DD6A-D46B-2CA5E48A22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6C6269A-CDE7-C3D7-99BF-F4BF03076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00670-9E90-4211-A44C-F6F7A4E6FCC5}" type="datetimeFigureOut">
              <a:rPr lang="pl-PL" smtClean="0"/>
              <a:t>01.02.2024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7849D55-6589-758F-A281-370893B01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70AA435-FD0F-B51E-6971-2F9C71A70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9A7C9-D938-476C-A4D9-C390C403737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1114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E817F4A-DAAF-9CA5-1424-9969C140E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0F2974B-4BE2-ABF2-8A71-D656A7832E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15AC2AA-F528-736A-D9B4-AC18112F6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00670-9E90-4211-A44C-F6F7A4E6FCC5}" type="datetimeFigureOut">
              <a:rPr lang="pl-PL" smtClean="0"/>
              <a:t>01.02.2024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CBEA383-3AC9-A258-C93C-101E11658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8B53F21-7DC8-B8BD-71D1-CB5E88215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9A7C9-D938-476C-A4D9-C390C403737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3119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591CBDB0-9172-8248-6AF3-E3326CF1EB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D646490-930E-9B28-AF26-1D5367477B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6ED0033-5F26-4E6B-B1FD-15440ABCD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00670-9E90-4211-A44C-F6F7A4E6FCC5}" type="datetimeFigureOut">
              <a:rPr lang="pl-PL" smtClean="0"/>
              <a:t>01.02.2024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C11EBB3-0477-25C0-6100-54C4E59A2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49DAEC7-877B-24B4-E91B-BBE515816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9A7C9-D938-476C-A4D9-C390C403737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2288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32EA03C-F2DA-BC6D-7686-60F1C5266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B4B509B-5BB3-0753-7F33-46AE2DE978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A4179E7-6B4D-D08B-BDF5-DFAB20AE2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00670-9E90-4211-A44C-F6F7A4E6FCC5}" type="datetimeFigureOut">
              <a:rPr lang="pl-PL" smtClean="0"/>
              <a:t>01.02.2024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D0B2839-BD15-0DB6-C8C7-4401BAEC7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FD70386-C6A8-88AA-EC80-D6E36505B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9A7C9-D938-476C-A4D9-C390C403737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1315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4B41C7-6914-55C4-FF98-E907514B0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1DE8250-2435-E644-1D14-17052F07C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234F3DD-AC99-05F9-97B0-17FBE0FF1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00670-9E90-4211-A44C-F6F7A4E6FCC5}" type="datetimeFigureOut">
              <a:rPr lang="pl-PL" smtClean="0"/>
              <a:t>01.02.2024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1DDED5D-1C68-C39B-9458-A18199E45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DEDD72F-D4D6-5305-DA27-9DBB7735B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9A7C9-D938-476C-A4D9-C390C403737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7919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7C4D0A0-127D-E845-546C-95F4631BC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9FAB2A4-6B5A-0B9A-F46E-047EA28830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DE4A4E3-2993-6A33-0E7F-1B07EC3D5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2B33381-73A5-AAF3-2D1C-F521DB4F9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00670-9E90-4211-A44C-F6F7A4E6FCC5}" type="datetimeFigureOut">
              <a:rPr lang="pl-PL" smtClean="0"/>
              <a:t>01.02.2024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0C2931F-D688-8F4D-2E93-368CFC967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03F7CAF-1646-45F6-5B53-8EB0B3892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9A7C9-D938-476C-A4D9-C390C403737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8595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945A48-3C30-9910-9C5C-0CEA6CB5B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D2BC69A-EAE7-4303-D265-F5342B6426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816D2D6-A418-5EFD-8D3F-F953BB27D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3469544-FC90-9331-98B8-7C0D05663C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0EDC027-4F8E-D3BC-E168-E00D9D786D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86F074C5-5E44-4BF1-2861-0022E14EF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00670-9E90-4211-A44C-F6F7A4E6FCC5}" type="datetimeFigureOut">
              <a:rPr lang="pl-PL" smtClean="0"/>
              <a:t>01.02.2024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144015E1-D953-D75B-6989-7E2A7E97B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2163829E-F653-D1DD-A7F7-AECE27CCA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9A7C9-D938-476C-A4D9-C390C403737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5916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119E97-01D7-870A-903D-52F0C2F1A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C4735299-49E2-B5A2-A748-1FA879ADB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00670-9E90-4211-A44C-F6F7A4E6FCC5}" type="datetimeFigureOut">
              <a:rPr lang="pl-PL" smtClean="0"/>
              <a:t>01.02.2024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50694D3-C5FD-78CE-B1D0-4CB2FF25A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F84DA8A-07E5-89F1-AAF5-5B86C8DC0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9A7C9-D938-476C-A4D9-C390C403737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8088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BF45F151-5E2E-224F-6454-BB3E44109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00670-9E90-4211-A44C-F6F7A4E6FCC5}" type="datetimeFigureOut">
              <a:rPr lang="pl-PL" smtClean="0"/>
              <a:t>01.02.2024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DC6AD9B5-A7AD-CF50-C080-9F2BB08FD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2E8BB1B-A1AA-B19A-6C85-845AED8FA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9A7C9-D938-476C-A4D9-C390C403737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86367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4A3C58F-6929-91C0-6EE8-C3EB55715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0CE48E8-9B70-11A9-7804-D0694DA59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9D307E3-93B3-E9EC-067D-488337E0F8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92CDBAC-35F8-1B82-ACAE-D0EFB9CDD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00670-9E90-4211-A44C-F6F7A4E6FCC5}" type="datetimeFigureOut">
              <a:rPr lang="pl-PL" smtClean="0"/>
              <a:t>01.02.2024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4ED9A1C-B136-B5AE-E32D-4BBA33DB3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48EAC0B-B2E4-C655-D051-F71B208A0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9A7C9-D938-476C-A4D9-C390C403737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6558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EFC3C8-E268-D85A-413A-84988BF24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DECFB4F-BB94-1D30-FB2B-EE6B7EEF41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88E2B2F-E5EA-5385-43A5-E6E02CA7D9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4F5D889-612E-9AD5-D4DC-AD91BC098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00670-9E90-4211-A44C-F6F7A4E6FCC5}" type="datetimeFigureOut">
              <a:rPr lang="pl-PL" smtClean="0"/>
              <a:t>01.02.2024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A926B56-3014-CDA6-593A-21F030CB1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025E384-2474-B25B-E13E-F616D3D39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9A7C9-D938-476C-A4D9-C390C403737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1761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F47FA195-9416-7BA4-ECCF-6C3DF6FB5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147F40D-12AF-52A5-1964-32C2C05AE2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236FCBA-0B27-A1C4-E280-B44C7AF99D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00670-9E90-4211-A44C-F6F7A4E6FCC5}" type="datetimeFigureOut">
              <a:rPr lang="pl-PL" smtClean="0"/>
              <a:t>01.02.2024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B904F62-B9E3-54A8-834E-2548026A9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EC4A506-A575-D2DC-1692-524E0EE887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9A7C9-D938-476C-A4D9-C390C403737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3179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tiff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CE726DF2-436C-3B1A-01F1-C6835D6E9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6800" y="0"/>
            <a:ext cx="4498392" cy="2796989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>
                <a:latin typeface="Britannic Bold" panose="020B0903060703020204" pitchFamily="34" charset="0"/>
                <a:ea typeface="Cambria" panose="02040503050406030204" pitchFamily="18" charset="0"/>
                <a:cs typeface="Biome Light" panose="020B0502040204020203" pitchFamily="34" charset="0"/>
              </a:rPr>
              <a:t>GMINA LESZNOWOLA</a:t>
            </a:r>
            <a:br>
              <a:rPr lang="pl-PL" sz="3600" b="1" dirty="0">
                <a:latin typeface="Britannic Bold" panose="020B0903060703020204" pitchFamily="34" charset="0"/>
                <a:ea typeface="Cambria" panose="02040503050406030204" pitchFamily="18" charset="0"/>
                <a:cs typeface="Biome Light" panose="020B0502040204020203" pitchFamily="34" charset="0"/>
              </a:rPr>
            </a:br>
            <a:r>
              <a:rPr lang="pl-PL" sz="3600" b="1" dirty="0">
                <a:latin typeface="Britannic Bold" panose="020B0903060703020204" pitchFamily="34" charset="0"/>
                <a:ea typeface="Cambria" panose="02040503050406030204" pitchFamily="18" charset="0"/>
                <a:cs typeface="Biome Light" panose="020B0502040204020203" pitchFamily="34" charset="0"/>
              </a:rPr>
              <a:t>1973-2023</a:t>
            </a:r>
          </a:p>
        </p:txBody>
      </p:sp>
      <p:pic>
        <p:nvPicPr>
          <p:cNvPr id="7" name="Symbol zastępczy zawartości 5" descr="Obraz zawierający tekst, clipart, ilustracja, fikcja&#10;&#10;Opis wygenerowany automatycznie">
            <a:extLst>
              <a:ext uri="{FF2B5EF4-FFF2-40B4-BE49-F238E27FC236}">
                <a16:creationId xmlns:a16="http://schemas.microsoft.com/office/drawing/2014/main" id="{DDA248CC-55B1-2054-ED2C-0CD85F4ACC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063" y="2872014"/>
            <a:ext cx="1468287" cy="1946234"/>
          </a:xfrm>
        </p:spPr>
      </p:pic>
      <p:pic>
        <p:nvPicPr>
          <p:cNvPr id="11" name="Obraz 10" descr="Obraz zawierający tekst, krąg, Czcionka, Grafika&#10;&#10;Opis wygenerowany automatycznie">
            <a:extLst>
              <a:ext uri="{FF2B5EF4-FFF2-40B4-BE49-F238E27FC236}">
                <a16:creationId xmlns:a16="http://schemas.microsoft.com/office/drawing/2014/main" id="{003D7686-1C80-1DE7-CDB3-FAA6DF408C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71417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051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527636" cy="6868485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5A27EA63-8478-382A-098E-C05F9FA458F7}"/>
              </a:ext>
            </a:extLst>
          </p:cNvPr>
          <p:cNvSpPr txBox="1">
            <a:spLocks/>
          </p:cNvSpPr>
          <p:nvPr/>
        </p:nvSpPr>
        <p:spPr>
          <a:xfrm>
            <a:off x="3980873" y="434773"/>
            <a:ext cx="8211127" cy="539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l-PL" sz="3200" dirty="0">
              <a:latin typeface="+mn-lt"/>
              <a:ea typeface="Cambria" panose="02040503050406030204" pitchFamily="18" charset="0"/>
            </a:endParaRP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53AABBAB-980D-C4D6-7D49-1C0E59706FB3}"/>
              </a:ext>
            </a:extLst>
          </p:cNvPr>
          <p:cNvSpPr txBox="1"/>
          <p:nvPr/>
        </p:nvSpPr>
        <p:spPr>
          <a:xfrm>
            <a:off x="453293" y="1120676"/>
            <a:ext cx="10897690" cy="48628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l-PL" sz="800" dirty="0"/>
          </a:p>
          <a:p>
            <a:r>
              <a:rPr lang="pl-PL" sz="2000" dirty="0"/>
              <a:t>1 stycznia 1973 roku weszła w życie reforma administracyjna przywracająca podział administracyjny państwa na gminy, powiaty i województwa. Na mocy Uchwały ówczesnej Wojewódzkiej Rady Narodowej w Warszawie Nr XX/93/72 z 1 grudnia 1972 roku, restytuowana została gmina Lesznowola </a:t>
            </a:r>
          </a:p>
          <a:p>
            <a:r>
              <a:rPr lang="pl-PL" sz="2000" dirty="0"/>
              <a:t>a jej organami (do 1989 r.) stały się Naczelnik Gminy i Gminna Rada Narodowa w Lesznowoli. </a:t>
            </a:r>
          </a:p>
          <a:p>
            <a:endParaRPr lang="pl-PL" sz="1400" dirty="0"/>
          </a:p>
          <a:p>
            <a:endParaRPr lang="pl-PL" sz="800" b="1" dirty="0"/>
          </a:p>
          <a:p>
            <a:endParaRPr lang="pl-PL" sz="800" b="1" dirty="0"/>
          </a:p>
          <a:p>
            <a:r>
              <a:rPr lang="pl-PL" sz="2000" b="1" dirty="0"/>
              <a:t>   NACZELNICY GMINY W LATACH 1973-1989</a:t>
            </a:r>
          </a:p>
          <a:p>
            <a:endParaRPr lang="pl-PL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b="1" dirty="0"/>
              <a:t>Mieczysław Konopka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b="1" dirty="0"/>
              <a:t>Henryk </a:t>
            </a:r>
            <a:r>
              <a:rPr lang="pl-PL" sz="2000" b="1" dirty="0" err="1"/>
              <a:t>Sidwa</a:t>
            </a:r>
            <a:endParaRPr lang="pl-PL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b="1" dirty="0"/>
              <a:t>Tadeusz Urbanowicz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b="1" dirty="0"/>
              <a:t>Józef Szumski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b="1" dirty="0"/>
              <a:t>Ryszard Zakrzewski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b="1" dirty="0"/>
              <a:t>Józef Bogdan Pawlak</a:t>
            </a:r>
          </a:p>
          <a:p>
            <a:endParaRPr lang="pl-PL" sz="1600" dirty="0"/>
          </a:p>
          <a:p>
            <a:endParaRPr lang="pl-PL" sz="16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929" y="-1"/>
            <a:ext cx="1416109" cy="141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220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527636" cy="6868485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5A27EA63-8478-382A-098E-C05F9FA458F7}"/>
              </a:ext>
            </a:extLst>
          </p:cNvPr>
          <p:cNvSpPr txBox="1">
            <a:spLocks/>
          </p:cNvSpPr>
          <p:nvPr/>
        </p:nvSpPr>
        <p:spPr>
          <a:xfrm>
            <a:off x="3980873" y="434773"/>
            <a:ext cx="8211127" cy="539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l-PL" sz="3200" dirty="0">
              <a:latin typeface="+mn-lt"/>
              <a:ea typeface="Cambria" panose="02040503050406030204" pitchFamily="18" charset="0"/>
            </a:endParaRP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53AABBAB-980D-C4D6-7D49-1C0E59706FB3}"/>
              </a:ext>
            </a:extLst>
          </p:cNvPr>
          <p:cNvSpPr txBox="1"/>
          <p:nvPr/>
        </p:nvSpPr>
        <p:spPr>
          <a:xfrm>
            <a:off x="453293" y="1155181"/>
            <a:ext cx="10897690" cy="49552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l-PL" sz="1400" dirty="0"/>
          </a:p>
          <a:p>
            <a:r>
              <a:rPr lang="pl-PL" sz="2000" dirty="0"/>
              <a:t>27 maja 1990 roku weszła w życie ustawa z dnia 8 marca 1990 roku o samorządzie terytorialnym  </a:t>
            </a:r>
          </a:p>
          <a:p>
            <a:r>
              <a:rPr lang="pl-PL" sz="2000" dirty="0"/>
              <a:t>oraz odbyły się wybory do rad gmin. Miało to doniosłe znaczenie dla reaktywowania samorządów     terytorialnych. Gminy uzyskały wówczas podmiotowość publiczno-prawną a mieszkańcy dotychczasowych gmin weszli w skład wspólnoty samorządowej.   </a:t>
            </a:r>
          </a:p>
          <a:p>
            <a:endParaRPr lang="pl-PL" sz="2000" dirty="0"/>
          </a:p>
          <a:p>
            <a:endParaRPr lang="pl-PL" sz="2000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sz="800" b="1" dirty="0"/>
          </a:p>
          <a:p>
            <a:endParaRPr lang="pl-PL" sz="800" b="1" dirty="0"/>
          </a:p>
          <a:p>
            <a:endParaRPr lang="pl-PL" sz="1600" dirty="0"/>
          </a:p>
          <a:p>
            <a:endParaRPr lang="pl-PL" sz="1600" dirty="0"/>
          </a:p>
          <a:p>
            <a:endParaRPr lang="pl-PL" sz="1600" dirty="0"/>
          </a:p>
          <a:p>
            <a:endParaRPr lang="pl-PL" sz="1600" dirty="0"/>
          </a:p>
          <a:p>
            <a:endParaRPr lang="pl-PL" sz="1600" dirty="0"/>
          </a:p>
          <a:p>
            <a:endParaRPr lang="pl-PL" sz="1600" dirty="0"/>
          </a:p>
          <a:p>
            <a:endParaRPr lang="pl-PL" sz="1600" dirty="0"/>
          </a:p>
        </p:txBody>
      </p:sp>
      <p:sp>
        <p:nvSpPr>
          <p:cNvPr id="4" name="pole tekstowe 3"/>
          <p:cNvSpPr txBox="1"/>
          <p:nvPr/>
        </p:nvSpPr>
        <p:spPr>
          <a:xfrm>
            <a:off x="5963192" y="3272440"/>
            <a:ext cx="5741819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2000" b="1" dirty="0"/>
              <a:t>ORGAN WYKONAWCZY GMINY – WÓJT </a:t>
            </a:r>
          </a:p>
          <a:p>
            <a:r>
              <a:rPr lang="pl-PL" sz="2000" b="1" dirty="0"/>
              <a:t>Wójtowie w latach 1990-2023</a:t>
            </a:r>
          </a:p>
          <a:p>
            <a:endParaRPr lang="pl-PL" b="1" dirty="0"/>
          </a:p>
          <a:p>
            <a:r>
              <a:rPr lang="pl-PL" sz="2000" b="1" dirty="0"/>
              <a:t>Grzegorz </a:t>
            </a:r>
            <a:r>
              <a:rPr lang="pl-PL" sz="2000" b="1" dirty="0" err="1"/>
              <a:t>Liwiński</a:t>
            </a:r>
            <a:r>
              <a:rPr lang="pl-PL" sz="2000" b="1" dirty="0"/>
              <a:t>  </a:t>
            </a:r>
            <a:r>
              <a:rPr lang="pl-PL" sz="2000" dirty="0"/>
              <a:t>- 1990-1996</a:t>
            </a:r>
          </a:p>
          <a:p>
            <a:r>
              <a:rPr lang="pl-PL" sz="2000" b="1" dirty="0"/>
              <a:t>Kazimierz Makowski </a:t>
            </a:r>
            <a:r>
              <a:rPr lang="pl-PL" sz="2000" dirty="0"/>
              <a:t>– 1996 – 1998 </a:t>
            </a:r>
          </a:p>
          <a:p>
            <a:r>
              <a:rPr lang="pl-PL" sz="2000" b="1" dirty="0"/>
              <a:t>Maria Jolanta Batycka-Wąsik </a:t>
            </a:r>
            <a:r>
              <a:rPr lang="pl-PL" sz="2000" dirty="0"/>
              <a:t>– 1998 – aktualnie </a:t>
            </a:r>
            <a:endParaRPr lang="pl-PL" sz="2000" b="1" dirty="0"/>
          </a:p>
          <a:p>
            <a:endParaRPr lang="pl-PL" sz="8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359" y="-1"/>
            <a:ext cx="1491680" cy="149168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5A91276A-46F3-22AE-A582-BBA2D3B59B97}"/>
              </a:ext>
            </a:extLst>
          </p:cNvPr>
          <p:cNvSpPr txBox="1"/>
          <p:nvPr/>
        </p:nvSpPr>
        <p:spPr>
          <a:xfrm>
            <a:off x="667771" y="3272440"/>
            <a:ext cx="5080944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2000" b="1" dirty="0"/>
              <a:t>ORGAN UCHWAŁODAWCZY GMINY </a:t>
            </a:r>
          </a:p>
          <a:p>
            <a:r>
              <a:rPr lang="pl-PL" sz="2000" b="1" dirty="0"/>
              <a:t>RADA GMINY </a:t>
            </a:r>
          </a:p>
          <a:p>
            <a:endParaRPr lang="pl-PL" b="1" dirty="0"/>
          </a:p>
          <a:p>
            <a:r>
              <a:rPr lang="pl-PL" sz="2000" dirty="0"/>
              <a:t>Liczba Radnych ogółem w latach 1990-2023:</a:t>
            </a:r>
          </a:p>
          <a:p>
            <a:r>
              <a:rPr lang="pl-PL" sz="2000" b="1" dirty="0"/>
              <a:t>151 Radnych </a:t>
            </a:r>
          </a:p>
          <a:p>
            <a:endParaRPr lang="pl-PL" sz="2000" b="1" dirty="0"/>
          </a:p>
          <a:p>
            <a:endParaRPr lang="pl-PL" sz="800" dirty="0"/>
          </a:p>
        </p:txBody>
      </p:sp>
    </p:spTree>
    <p:extLst>
      <p:ext uri="{BB962C8B-B14F-4D97-AF65-F5344CB8AC3E}">
        <p14:creationId xmlns:p14="http://schemas.microsoft.com/office/powerpoint/2010/main" val="3374287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448" y="4244025"/>
            <a:ext cx="6138552" cy="2701474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47244D52-9EDF-39E5-A27C-B04CA1EC3142}"/>
              </a:ext>
            </a:extLst>
          </p:cNvPr>
          <p:cNvSpPr/>
          <p:nvPr/>
        </p:nvSpPr>
        <p:spPr>
          <a:xfrm>
            <a:off x="12101202" y="20124"/>
            <a:ext cx="90798" cy="6837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66B5EF9-48E3-B0B0-8DED-F9859A1988B9}"/>
              </a:ext>
            </a:extLst>
          </p:cNvPr>
          <p:cNvSpPr txBox="1"/>
          <p:nvPr/>
        </p:nvSpPr>
        <p:spPr>
          <a:xfrm>
            <a:off x="1514192" y="3223963"/>
            <a:ext cx="7050386" cy="2624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527636" cy="6868485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149" y="799888"/>
            <a:ext cx="1873815" cy="28590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74" y="188739"/>
            <a:ext cx="2537127" cy="18505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09" y="2222096"/>
            <a:ext cx="2566292" cy="18046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541"/>
            <a:ext cx="4344886" cy="26244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pole tekstowe 16"/>
          <p:cNvSpPr txBox="1"/>
          <p:nvPr/>
        </p:nvSpPr>
        <p:spPr>
          <a:xfrm>
            <a:off x="5039384" y="243077"/>
            <a:ext cx="6790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/>
              <a:t>ROK 1973 I LATA PÓŹNIEJSZE</a:t>
            </a:r>
          </a:p>
        </p:txBody>
      </p:sp>
      <p:sp>
        <p:nvSpPr>
          <p:cNvPr id="19" name="pole tekstowe 18"/>
          <p:cNvSpPr txBox="1"/>
          <p:nvPr/>
        </p:nvSpPr>
        <p:spPr>
          <a:xfrm>
            <a:off x="7238999" y="1018174"/>
            <a:ext cx="5153026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" dirty="0"/>
              <a:t>W 197﻿3 r. w Gminie Lesznowola mieszkało 7 tys. osób. Powierzchnia gminy wynosiła około 6 937 ha.</a:t>
            </a:r>
          </a:p>
          <a:p>
            <a:r>
              <a:rPr lang="pl-PL" sz="1500" dirty="0"/>
              <a:t>Gmina miała charakter rolniczy, dominowały indywidualne gospodarstwa rolne, a główne uprawy to warzywa, kwiaty,</a:t>
            </a:r>
          </a:p>
          <a:p>
            <a:r>
              <a:rPr lang="pl-PL" sz="1500" dirty="0"/>
              <a:t>żyto i ziemniaki.</a:t>
            </a:r>
          </a:p>
          <a:p>
            <a:r>
              <a:rPr lang="pl-PL" sz="1500" dirty="0"/>
              <a:t>W gminie działało 5 dużych przedsiębiorstw państwowych: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sz="1500" dirty="0"/>
              <a:t>Zakład Doświadczalny Polskiej Akademii Nauk </a:t>
            </a:r>
          </a:p>
          <a:p>
            <a:r>
              <a:rPr lang="pl-PL" sz="1500" dirty="0"/>
              <a:t>       w Jastrzębcu,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sz="1500" dirty="0"/>
              <a:t>Wytwórnia Surowic i Szczepionek w Zamieniu,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sz="1500" dirty="0"/>
              <a:t>KPGO Mysiadło,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sz="1500" dirty="0"/>
              <a:t>PGR Lesznowola,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sz="1500" dirty="0"/>
              <a:t>PGR Łazy.</a:t>
            </a:r>
          </a:p>
          <a:p>
            <a:endParaRPr lang="pl-PL" sz="1600" dirty="0"/>
          </a:p>
          <a:p>
            <a:r>
              <a:rPr lang="pl-PL" b="1" dirty="0"/>
              <a:t>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04844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47244D52-9EDF-39E5-A27C-B04CA1EC3142}"/>
              </a:ext>
            </a:extLst>
          </p:cNvPr>
          <p:cNvSpPr/>
          <p:nvPr/>
        </p:nvSpPr>
        <p:spPr>
          <a:xfrm>
            <a:off x="12101202" y="20124"/>
            <a:ext cx="90798" cy="6837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66B5EF9-48E3-B0B0-8DED-F9859A1988B9}"/>
              </a:ext>
            </a:extLst>
          </p:cNvPr>
          <p:cNvSpPr txBox="1"/>
          <p:nvPr/>
        </p:nvSpPr>
        <p:spPr>
          <a:xfrm>
            <a:off x="1514192" y="3223963"/>
            <a:ext cx="7050386" cy="2624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011" y="20124"/>
            <a:ext cx="7527636" cy="686848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4" y="1210200"/>
            <a:ext cx="2027381" cy="235065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930" y="1210200"/>
            <a:ext cx="1884262" cy="2350654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7281305" y="414769"/>
            <a:ext cx="4910695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Charakter Gminy i jej Mieszkańców trafnie oddaje heraldyka. </a:t>
            </a:r>
          </a:p>
          <a:p>
            <a:r>
              <a:rPr lang="pl-PL" dirty="0"/>
              <a:t>Pierwszy herb Gminy Lesznowola z 1990 roku pokazuje jej wcześniejszą specyfikę  - na polu herbowym widnieją pojedyncze warzywa</a:t>
            </a:r>
          </a:p>
          <a:p>
            <a:r>
              <a:rPr lang="pl-PL" dirty="0"/>
              <a:t>i kwiaty na tle szklarni.  </a:t>
            </a:r>
          </a:p>
          <a:p>
            <a:r>
              <a:rPr lang="pl-PL" dirty="0"/>
              <a:t>Uchwalony w 1996 roku i obecnie obowiązujący herb odwołuje się do najstarszych tradycji gminy </a:t>
            </a:r>
          </a:p>
          <a:p>
            <a:r>
              <a:rPr lang="pl-PL" dirty="0"/>
              <a:t>i do zajęć jej mieszkańców. Na dwudzielnym polu herbowym od lewej znajduje się panna w czerwonej sukni i rozpuszczonych włosach, trzymająca w prawej ręce trzy kłosy srebrne a w lewej kaduceusz oraz od prawej - zielony smok </a:t>
            </a:r>
          </a:p>
          <a:p>
            <a:r>
              <a:rPr lang="pl-PL" dirty="0"/>
              <a:t>o dwóch łapach. Kłosy symbolizują rolnictwo, urodzaj, dobrobyt i chleb, natomiast kaduceusz jest symbolem pokoju i handlu. Zielony </a:t>
            </a:r>
            <a:r>
              <a:rPr lang="pl-PL" dirty="0" err="1"/>
              <a:t>dwułapy</a:t>
            </a:r>
            <a:r>
              <a:rPr lang="pl-PL" dirty="0"/>
              <a:t> smok widniał w herbie dawnego księstwa czerskiego, na której terenach znajduje się obecnie Gmina Lesznowola. Smok jest m.in. symbolem prawdy, autorytetu, potęgi i czujności.</a:t>
            </a:r>
          </a:p>
          <a:p>
            <a:r>
              <a:rPr lang="pl-PL" b="1" dirty="0"/>
              <a:t>Tacy właśnie byli i są Mieszkańcy Gminy – pracowici, uczciwi oraz przedsiębiorczy. </a:t>
            </a:r>
          </a:p>
          <a:p>
            <a:endParaRPr lang="pl-PL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218414" y="3801847"/>
            <a:ext cx="2041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i="1" dirty="0"/>
              <a:t>Herb z 1996 roku</a:t>
            </a:r>
            <a:r>
              <a:rPr lang="pl-PL" i="1" dirty="0"/>
              <a:t> </a:t>
            </a:r>
            <a:endParaRPr lang="pl-PL" dirty="0"/>
          </a:p>
        </p:txBody>
      </p:sp>
      <p:sp>
        <p:nvSpPr>
          <p:cNvPr id="18" name="pole tekstowe 17"/>
          <p:cNvSpPr txBox="1"/>
          <p:nvPr/>
        </p:nvSpPr>
        <p:spPr>
          <a:xfrm>
            <a:off x="218414" y="640130"/>
            <a:ext cx="2041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i="1" dirty="0"/>
              <a:t>Herb z 1990 roku </a:t>
            </a:r>
            <a:endParaRPr lang="pl-PL" b="1" dirty="0"/>
          </a:p>
        </p:txBody>
      </p:sp>
      <p:pic>
        <p:nvPicPr>
          <p:cNvPr id="4" name="Obraz 3" descr="Obraz zawierający tekst, clipart, ilustracja, kreskówka&#10;&#10;Opis wygenerowany automatycznie">
            <a:extLst>
              <a:ext uri="{FF2B5EF4-FFF2-40B4-BE49-F238E27FC236}">
                <a16:creationId xmlns:a16="http://schemas.microsoft.com/office/drawing/2014/main" id="{286783FB-D9E3-7758-BAEB-DAFF393B60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" y="4298210"/>
            <a:ext cx="1870991" cy="244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933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527636" cy="686848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701" y="-1"/>
            <a:ext cx="10213502" cy="6868485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47244D52-9EDF-39E5-A27C-B04CA1EC3142}"/>
              </a:ext>
            </a:extLst>
          </p:cNvPr>
          <p:cNvSpPr/>
          <p:nvPr/>
        </p:nvSpPr>
        <p:spPr>
          <a:xfrm>
            <a:off x="12101202" y="20124"/>
            <a:ext cx="90798" cy="6837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66B5EF9-48E3-B0B0-8DED-F9859A1988B9}"/>
              </a:ext>
            </a:extLst>
          </p:cNvPr>
          <p:cNvSpPr txBox="1"/>
          <p:nvPr/>
        </p:nvSpPr>
        <p:spPr>
          <a:xfrm>
            <a:off x="1514191" y="3223963"/>
            <a:ext cx="7050386" cy="2624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dirty="0"/>
          </a:p>
        </p:txBody>
      </p:sp>
      <p:sp>
        <p:nvSpPr>
          <p:cNvPr id="17" name="pole tekstowe 16"/>
          <p:cNvSpPr txBox="1"/>
          <p:nvPr/>
        </p:nvSpPr>
        <p:spPr>
          <a:xfrm>
            <a:off x="3416892" y="436439"/>
            <a:ext cx="896850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500" dirty="0"/>
              <a:t>CELE STRATEGICZNE SAMORZĄDU GMINNEGO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51" y="20124"/>
            <a:ext cx="1447799" cy="1447799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2038351" y="1629930"/>
            <a:ext cx="9993313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/>
              <a:t>POLITYKA PRZESTRZENNA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dirty="0"/>
              <a:t>Przygotowanie terenów pod przyszłe inwestycje mieszkaniowe i związane z działalnością gospodarczą </a:t>
            </a:r>
          </a:p>
          <a:p>
            <a:pPr marL="285750" indent="-285750">
              <a:buFontTx/>
              <a:buChar char="-"/>
            </a:pPr>
            <a:endParaRPr lang="pl-PL" dirty="0"/>
          </a:p>
          <a:p>
            <a:r>
              <a:rPr lang="pl-PL" b="1" dirty="0"/>
              <a:t>POLITYKA INFRASTRUKTURALNA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dirty="0"/>
              <a:t>Budowa wodociągów, </a:t>
            </a:r>
            <a:r>
              <a:rPr lang="pl-PL"/>
              <a:t>kanalizacji, stacji </a:t>
            </a:r>
            <a:r>
              <a:rPr lang="pl-PL" dirty="0"/>
              <a:t>uzdatniania wody, oczyszczalni ścieków, inwestycje drogowe </a:t>
            </a:r>
          </a:p>
          <a:p>
            <a:pPr marL="285750" indent="-285750">
              <a:buFontTx/>
              <a:buChar char="-"/>
            </a:pPr>
            <a:endParaRPr lang="pl-PL" dirty="0"/>
          </a:p>
          <a:p>
            <a:r>
              <a:rPr lang="pl-PL" b="1" dirty="0"/>
              <a:t>POLITYKA SPOŁECZNA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dirty="0"/>
              <a:t>Edukacja - budowa szkół i przedszkoli gminnych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dirty="0"/>
              <a:t>Służba zdrowia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dirty="0"/>
              <a:t>Kultura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dirty="0"/>
              <a:t>Sport i rekreacja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dirty="0"/>
              <a:t>Budowanie społeczeństwa obywatelskiego</a:t>
            </a:r>
          </a:p>
          <a:p>
            <a:pPr marL="285750" indent="-285750">
              <a:buFontTx/>
              <a:buChar char="-"/>
            </a:pPr>
            <a:endParaRPr lang="pl-PL" dirty="0"/>
          </a:p>
          <a:p>
            <a:r>
              <a:rPr lang="pl-PL" b="1" dirty="0"/>
              <a:t>POLITYKA GOSPODARCZA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dirty="0"/>
              <a:t>Stworzenie optymalnych warunków dla rozwoju przedsiębiorczości i prowadzenia biznesu </a:t>
            </a:r>
          </a:p>
        </p:txBody>
      </p:sp>
    </p:spTree>
    <p:extLst>
      <p:ext uri="{BB962C8B-B14F-4D97-AF65-F5344CB8AC3E}">
        <p14:creationId xmlns:p14="http://schemas.microsoft.com/office/powerpoint/2010/main" val="3267605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wal 5">
            <a:extLst>
              <a:ext uri="{FF2B5EF4-FFF2-40B4-BE49-F238E27FC236}">
                <a16:creationId xmlns:a16="http://schemas.microsoft.com/office/drawing/2014/main" id="{AC691EE0-68F1-CCD2-89D4-C32CD5B3DD2C}"/>
              </a:ext>
            </a:extLst>
          </p:cNvPr>
          <p:cNvSpPr/>
          <p:nvPr/>
        </p:nvSpPr>
        <p:spPr>
          <a:xfrm>
            <a:off x="8051800" y="6278708"/>
            <a:ext cx="99868" cy="144318"/>
          </a:xfrm>
          <a:prstGeom prst="ellipse">
            <a:avLst/>
          </a:prstGeom>
          <a:solidFill>
            <a:srgbClr val="49611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 descr="Obraz zawierający osoba, ubrania, kobieta, dziewczyna&#10;&#10;Opis wygenerowany automatycznie">
            <a:extLst>
              <a:ext uri="{FF2B5EF4-FFF2-40B4-BE49-F238E27FC236}">
                <a16:creationId xmlns:a16="http://schemas.microsoft.com/office/drawing/2014/main" id="{70F3350F-AD07-D71D-389D-1F450B688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800" y="83906"/>
            <a:ext cx="4002232" cy="2517029"/>
          </a:xfrm>
          <a:prstGeom prst="rect">
            <a:avLst/>
          </a:prstGeom>
        </p:spPr>
      </p:pic>
      <p:pic>
        <p:nvPicPr>
          <p:cNvPr id="9" name="Obraz 8" descr="Obraz zawierający ubrania, osoba, w pomieszczeniu, ściana&#10;&#10;Opis wygenerowany automatycznie">
            <a:extLst>
              <a:ext uri="{FF2B5EF4-FFF2-40B4-BE49-F238E27FC236}">
                <a16:creationId xmlns:a16="http://schemas.microsoft.com/office/drawing/2014/main" id="{DA6EE981-CFE8-631F-76EA-0E61F799F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536" y="2850204"/>
            <a:ext cx="5351084" cy="3923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 descr="Obraz zawierający ubrania, osoba, ściana, człowiek&#10;&#10;Opis wygenerowany automatycznie">
            <a:extLst>
              <a:ext uri="{FF2B5EF4-FFF2-40B4-BE49-F238E27FC236}">
                <a16:creationId xmlns:a16="http://schemas.microsoft.com/office/drawing/2014/main" id="{A6A8F11C-C8BF-F8C7-7E04-FBA150EAA9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6" y="4056434"/>
            <a:ext cx="4083605" cy="2717660"/>
          </a:xfrm>
          <a:prstGeom prst="rect">
            <a:avLst/>
          </a:prstGeom>
        </p:spPr>
      </p:pic>
      <p:pic>
        <p:nvPicPr>
          <p:cNvPr id="13" name="Obraz 12" descr="Obraz zawierający ubrania, osoba, na wolnym powietrzu, człowiek&#10;&#10;Opis wygenerowany automatycznie">
            <a:extLst>
              <a:ext uri="{FF2B5EF4-FFF2-40B4-BE49-F238E27FC236}">
                <a16:creationId xmlns:a16="http://schemas.microsoft.com/office/drawing/2014/main" id="{58F07914-D625-0F53-7BAB-D90BE68484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0" y="1733360"/>
            <a:ext cx="4083605" cy="2734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Obraz 14" descr="Obraz zawierający ubrania, osoba, w pomieszczeniu, obuwie&#10;&#10;Opis wygenerowany automatycznie">
            <a:extLst>
              <a:ext uri="{FF2B5EF4-FFF2-40B4-BE49-F238E27FC236}">
                <a16:creationId xmlns:a16="http://schemas.microsoft.com/office/drawing/2014/main" id="{50E5E506-C81B-9FB2-8B47-F1384838A2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821" y="4335694"/>
            <a:ext cx="3251200" cy="2438400"/>
          </a:xfrm>
          <a:prstGeom prst="rect">
            <a:avLst/>
          </a:prstGeom>
        </p:spPr>
      </p:pic>
      <p:pic>
        <p:nvPicPr>
          <p:cNvPr id="17" name="Obraz 16" descr="Obraz zawierający ubrania, osoba, sukienka, na wolnym powietrzu&#10;&#10;Opis wygenerowany automatycznie">
            <a:extLst>
              <a:ext uri="{FF2B5EF4-FFF2-40B4-BE49-F238E27FC236}">
                <a16:creationId xmlns:a16="http://schemas.microsoft.com/office/drawing/2014/main" id="{190C80E5-CE20-E286-53A4-3C3E69E429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947" y="82523"/>
            <a:ext cx="4002233" cy="2668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Obraz 18" descr="Obraz zawierający Ludzka twarz, osoba, ubrania, butelka&#10;&#10;Opis wygenerowany automatycznie">
            <a:extLst>
              <a:ext uri="{FF2B5EF4-FFF2-40B4-BE49-F238E27FC236}">
                <a16:creationId xmlns:a16="http://schemas.microsoft.com/office/drawing/2014/main" id="{C215D4DB-AE46-356A-7CE9-320EC88DEA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71" y="82523"/>
            <a:ext cx="3093735" cy="2062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Obraz 22" descr="Obraz zawierający tekst, Czcionka, Grafika, logo&#10;&#10;Opis wygenerowany automatycznie">
            <a:extLst>
              <a:ext uri="{FF2B5EF4-FFF2-40B4-BE49-F238E27FC236}">
                <a16:creationId xmlns:a16="http://schemas.microsoft.com/office/drawing/2014/main" id="{BFEA6AF4-41AA-7F52-7948-110B46C886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1" y="2145013"/>
            <a:ext cx="3075547" cy="307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750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0E46E09-A4EA-B665-B840-07172457F583}"/>
              </a:ext>
            </a:extLst>
          </p:cNvPr>
          <p:cNvSpPr/>
          <p:nvPr/>
        </p:nvSpPr>
        <p:spPr>
          <a:xfrm>
            <a:off x="0" y="-5445"/>
            <a:ext cx="7457221" cy="685799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Owal 5">
            <a:extLst>
              <a:ext uri="{FF2B5EF4-FFF2-40B4-BE49-F238E27FC236}">
                <a16:creationId xmlns:a16="http://schemas.microsoft.com/office/drawing/2014/main" id="{AC691EE0-68F1-CCD2-89D4-C32CD5B3DD2C}"/>
              </a:ext>
            </a:extLst>
          </p:cNvPr>
          <p:cNvSpPr/>
          <p:nvPr/>
        </p:nvSpPr>
        <p:spPr>
          <a:xfrm>
            <a:off x="8051800" y="6278708"/>
            <a:ext cx="99868" cy="144318"/>
          </a:xfrm>
          <a:prstGeom prst="ellipse">
            <a:avLst/>
          </a:prstGeom>
          <a:solidFill>
            <a:srgbClr val="49611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 descr="Obraz zawierający na wolnym powietrzu, roślina, drzewo, las&#10;&#10;Opis wygenerowany automatycznie">
            <a:extLst>
              <a:ext uri="{FF2B5EF4-FFF2-40B4-BE49-F238E27FC236}">
                <a16:creationId xmlns:a16="http://schemas.microsoft.com/office/drawing/2014/main" id="{0F08BA0E-D070-74FA-FF9A-2C708BE18D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207" y="5446"/>
            <a:ext cx="6661541" cy="6857999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23346EA7-B708-12C2-943F-225FD01A561B}"/>
              </a:ext>
            </a:extLst>
          </p:cNvPr>
          <p:cNvSpPr/>
          <p:nvPr/>
        </p:nvSpPr>
        <p:spPr>
          <a:xfrm rot="10800000">
            <a:off x="8746247" y="77522"/>
            <a:ext cx="762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Symbol zastępczy zawartości 4" descr="Obraz zawierający na wolnym powietrzu, kwiat, roślina, jezioro&#10;&#10;Opis wygenerowany automatycznie">
            <a:extLst>
              <a:ext uri="{FF2B5EF4-FFF2-40B4-BE49-F238E27FC236}">
                <a16:creationId xmlns:a16="http://schemas.microsoft.com/office/drawing/2014/main" id="{489BEC6C-C071-A039-159B-FCDBEE8292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" r="-1" b="-1"/>
          <a:stretch/>
        </p:blipFill>
        <p:spPr>
          <a:xfrm>
            <a:off x="50682" y="-5445"/>
            <a:ext cx="8785557" cy="6937603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43827B74-6CED-B882-BB90-EBEC67CC5D25}"/>
              </a:ext>
            </a:extLst>
          </p:cNvPr>
          <p:cNvSpPr/>
          <p:nvPr/>
        </p:nvSpPr>
        <p:spPr>
          <a:xfrm rot="10800000">
            <a:off x="8822447" y="-2803"/>
            <a:ext cx="76200" cy="68579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954577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60D2DBFE75F264389E506CF40C223C6" ma:contentTypeVersion="18" ma:contentTypeDescription="Utwórz nowy dokument." ma:contentTypeScope="" ma:versionID="3a214ec5a8090d2018bc25b7adc79635">
  <xsd:schema xmlns:xsd="http://www.w3.org/2001/XMLSchema" xmlns:xs="http://www.w3.org/2001/XMLSchema" xmlns:p="http://schemas.microsoft.com/office/2006/metadata/properties" xmlns:ns3="ac49c22c-15a0-48cc-a842-207732774977" xmlns:ns4="6c015f5b-0730-42a3-8b01-3eedb3dacaec" targetNamespace="http://schemas.microsoft.com/office/2006/metadata/properties" ma:root="true" ma:fieldsID="26e01e1c1ff5da3558ab0fced3ab2d32" ns3:_="" ns4:_="">
    <xsd:import namespace="ac49c22c-15a0-48cc-a842-207732774977"/>
    <xsd:import namespace="6c015f5b-0730-42a3-8b01-3eedb3dacae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49c22c-15a0-48cc-a842-2077327749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015f5b-0730-42a3-8b01-3eedb3dacae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krót wskazówki dotyczącej udostępniania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c49c22c-15a0-48cc-a842-207732774977" xsi:nil="true"/>
  </documentManagement>
</p:properties>
</file>

<file path=customXml/itemProps1.xml><?xml version="1.0" encoding="utf-8"?>
<ds:datastoreItem xmlns:ds="http://schemas.openxmlformats.org/officeDocument/2006/customXml" ds:itemID="{0BC6E737-900F-4039-8984-994FAFDDF2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c49c22c-15a0-48cc-a842-207732774977"/>
    <ds:schemaRef ds:uri="6c015f5b-0730-42a3-8b01-3eedb3dacae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0AE5269-CF76-4A48-BDF4-94208F7336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69A62FD-23BD-4E6A-A47F-C1CB61C8775E}">
  <ds:schemaRefs>
    <ds:schemaRef ds:uri="http://www.w3.org/XML/1998/namespace"/>
    <ds:schemaRef ds:uri="http://schemas.microsoft.com/office/infopath/2007/PartnerControls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6c015f5b-0730-42a3-8b01-3eedb3dacaec"/>
    <ds:schemaRef ds:uri="ac49c22c-15a0-48cc-a842-207732774977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3484</TotalTime>
  <Words>483</Words>
  <Application>Microsoft Office PowerPoint</Application>
  <PresentationFormat>Panoramiczny</PresentationFormat>
  <Paragraphs>79</Paragraphs>
  <Slides>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3" baseType="lpstr">
      <vt:lpstr>Arial</vt:lpstr>
      <vt:lpstr>Britannic Bold</vt:lpstr>
      <vt:lpstr>Calibri</vt:lpstr>
      <vt:lpstr>Calibri Light</vt:lpstr>
      <vt:lpstr>Motyw pakietu Office</vt:lpstr>
      <vt:lpstr>GMINA LESZNOWOLA 1973-2023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TYTUŁ PREZENTACJI</dc:title>
  <dc:creator>Mateusz Ryczywolski</dc:creator>
  <cp:lastModifiedBy>Agnieszka Adamus</cp:lastModifiedBy>
  <cp:revision>42</cp:revision>
  <cp:lastPrinted>2024-02-01T12:07:30Z</cp:lastPrinted>
  <dcterms:created xsi:type="dcterms:W3CDTF">2023-06-01T08:08:32Z</dcterms:created>
  <dcterms:modified xsi:type="dcterms:W3CDTF">2024-02-02T07:11:16Z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0x010100060D2DBFE75F264389E506CF40C223C6</vt:lpwstr>
  </property>
</Properties>
</file>